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3"/>
  </p:notesMasterIdLst>
  <p:sldIdLst>
    <p:sldId id="256" r:id="rId2"/>
    <p:sldId id="258" r:id="rId3"/>
    <p:sldId id="257" r:id="rId4"/>
    <p:sldId id="259" r:id="rId5"/>
    <p:sldId id="297" r:id="rId6"/>
    <p:sldId id="301" r:id="rId7"/>
    <p:sldId id="298" r:id="rId8"/>
    <p:sldId id="299" r:id="rId9"/>
    <p:sldId id="265" r:id="rId10"/>
    <p:sldId id="273" r:id="rId11"/>
    <p:sldId id="267" r:id="rId12"/>
    <p:sldId id="268" r:id="rId13"/>
    <p:sldId id="310" r:id="rId14"/>
    <p:sldId id="276" r:id="rId15"/>
    <p:sldId id="277" r:id="rId16"/>
    <p:sldId id="302" r:id="rId17"/>
    <p:sldId id="288" r:id="rId18"/>
    <p:sldId id="283" r:id="rId19"/>
    <p:sldId id="281" r:id="rId20"/>
    <p:sldId id="289" r:id="rId21"/>
    <p:sldId id="284" r:id="rId22"/>
    <p:sldId id="285" r:id="rId23"/>
    <p:sldId id="290" r:id="rId24"/>
    <p:sldId id="286" r:id="rId25"/>
    <p:sldId id="291" r:id="rId26"/>
    <p:sldId id="292" r:id="rId27"/>
    <p:sldId id="260" r:id="rId28"/>
    <p:sldId id="262" r:id="rId29"/>
    <p:sldId id="272" r:id="rId30"/>
    <p:sldId id="312" r:id="rId31"/>
    <p:sldId id="266" r:id="rId32"/>
    <p:sldId id="274" r:id="rId33"/>
    <p:sldId id="275" r:id="rId34"/>
    <p:sldId id="304" r:id="rId35"/>
    <p:sldId id="305" r:id="rId36"/>
    <p:sldId id="282" r:id="rId37"/>
    <p:sldId id="309" r:id="rId38"/>
    <p:sldId id="280" r:id="rId39"/>
    <p:sldId id="306" r:id="rId40"/>
    <p:sldId id="307" r:id="rId41"/>
    <p:sldId id="31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06"/>
    <p:restoredTop sz="97030"/>
  </p:normalViewPr>
  <p:slideViewPr>
    <p:cSldViewPr snapToGrid="0" snapToObjects="1">
      <p:cViewPr varScale="1">
        <p:scale>
          <a:sx n="160" d="100"/>
          <a:sy n="160" d="100"/>
        </p:scale>
        <p:origin x="9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D31E90-E7CD-FF4D-A4B4-3BBA350F9862}" type="datetimeFigureOut">
              <a:rPr lang="en-US" smtClean="0"/>
              <a:t>3/26/21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FCA4E-79A0-434A-A4D9-3B8C96C19D79}" type="slidenum">
              <a:rPr lang="en-US" smtClean="0"/>
              <a:t>‹#›</a:t>
            </a:fld>
            <a:endParaRPr lang="en-US"/>
          </a:p>
        </p:txBody>
      </p:sp>
    </p:spTree>
    <p:extLst>
      <p:ext uri="{BB962C8B-B14F-4D97-AF65-F5344CB8AC3E}">
        <p14:creationId xmlns:p14="http://schemas.microsoft.com/office/powerpoint/2010/main" val="3104765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Hi everyone, Thanks for taking some time out and joining. We’ll be going over the analysis of what makes a playlist successful based on the dataset presented to me.</a:t>
            </a:r>
          </a:p>
        </p:txBody>
      </p:sp>
      <p:sp>
        <p:nvSpPr>
          <p:cNvPr id="4" name="Slide Number Placeholder 3"/>
          <p:cNvSpPr>
            <a:spLocks noGrp="1"/>
          </p:cNvSpPr>
          <p:nvPr>
            <p:ph type="sldNum" sz="quarter" idx="5"/>
          </p:nvPr>
        </p:nvSpPr>
        <p:spPr/>
        <p:txBody>
          <a:bodyPr/>
          <a:lstStyle/>
          <a:p>
            <a:fld id="{863FCA4E-79A0-434A-A4D9-3B8C96C19D79}" type="slidenum">
              <a:rPr lang="en-US" smtClean="0"/>
              <a:t>1</a:t>
            </a:fld>
            <a:endParaRPr lang="en-US"/>
          </a:p>
        </p:txBody>
      </p:sp>
    </p:spTree>
    <p:extLst>
      <p:ext uri="{BB962C8B-B14F-4D97-AF65-F5344CB8AC3E}">
        <p14:creationId xmlns:p14="http://schemas.microsoft.com/office/powerpoint/2010/main" val="3957689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going to take a look at defining success and metrics we are going use for limiting the data that we for our analysis and will use these metrics to indicate as successful and unsuccessful.</a:t>
            </a:r>
          </a:p>
          <a:p>
            <a:pPr marL="171450" indent="-171450">
              <a:buFont typeface="Arial" panose="020B0604020202020204" pitchFamily="34" charset="0"/>
              <a:buChar char="•"/>
            </a:pPr>
            <a:r>
              <a:rPr lang="en-US" dirty="0"/>
              <a:t>And we are going to look into see how different variables have an over all impact on what we indicated as successful playlists.</a:t>
            </a:r>
          </a:p>
        </p:txBody>
      </p:sp>
      <p:sp>
        <p:nvSpPr>
          <p:cNvPr id="4" name="Slide Number Placeholder 3"/>
          <p:cNvSpPr>
            <a:spLocks noGrp="1"/>
          </p:cNvSpPr>
          <p:nvPr>
            <p:ph type="sldNum" sz="quarter" idx="5"/>
          </p:nvPr>
        </p:nvSpPr>
        <p:spPr/>
        <p:txBody>
          <a:bodyPr/>
          <a:lstStyle/>
          <a:p>
            <a:fld id="{863FCA4E-79A0-434A-A4D9-3B8C96C19D79}" type="slidenum">
              <a:rPr lang="en-US" smtClean="0"/>
              <a:t>10</a:t>
            </a:fld>
            <a:endParaRPr lang="en-US"/>
          </a:p>
        </p:txBody>
      </p:sp>
    </p:spTree>
    <p:extLst>
      <p:ext uri="{BB962C8B-B14F-4D97-AF65-F5344CB8AC3E}">
        <p14:creationId xmlns:p14="http://schemas.microsoft.com/office/powerpoint/2010/main" val="427121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Success is arbitrary and success depends on perspective.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From a product standpoint, ideally, we would want to have high active users using our product and users are engaged with the product for a longer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define success in many ways and by looking at different metrics.</a:t>
            </a:r>
          </a:p>
          <a:p>
            <a:pPr marL="171450" indent="-171450">
              <a:buFont typeface="Arial" panose="020B0604020202020204" pitchFamily="34" charset="0"/>
              <a:buChar char="•"/>
            </a:pPr>
            <a:r>
              <a:rPr lang="en-US" dirty="0"/>
              <a:t>So, from my view/definition for the scope of the project is by using metrics like daily active, mau, </a:t>
            </a:r>
            <a:r>
              <a:rPr lang="en-US" dirty="0" err="1"/>
              <a:t>dstreams</a:t>
            </a:r>
            <a:r>
              <a:rPr lang="en-US" dirty="0"/>
              <a:t>, </a:t>
            </a:r>
            <a:r>
              <a:rPr lang="en-US" dirty="0" err="1"/>
              <a:t>mstreamas</a:t>
            </a:r>
            <a:r>
              <a:rPr lang="en-US" dirty="0"/>
              <a:t> to identify successful playlists.</a:t>
            </a:r>
          </a:p>
        </p:txBody>
      </p:sp>
      <p:sp>
        <p:nvSpPr>
          <p:cNvPr id="4" name="Slide Number Placeholder 3"/>
          <p:cNvSpPr>
            <a:spLocks noGrp="1"/>
          </p:cNvSpPr>
          <p:nvPr>
            <p:ph type="sldNum" sz="quarter" idx="5"/>
          </p:nvPr>
        </p:nvSpPr>
        <p:spPr/>
        <p:txBody>
          <a:bodyPr/>
          <a:lstStyle/>
          <a:p>
            <a:fld id="{863FCA4E-79A0-434A-A4D9-3B8C96C19D79}" type="slidenum">
              <a:rPr lang="en-US" smtClean="0"/>
              <a:t>11</a:t>
            </a:fld>
            <a:endParaRPr lang="en-US"/>
          </a:p>
        </p:txBody>
      </p:sp>
    </p:spTree>
    <p:extLst>
      <p:ext uri="{BB962C8B-B14F-4D97-AF65-F5344CB8AC3E}">
        <p14:creationId xmlns:p14="http://schemas.microsoft.com/office/powerpoint/2010/main" val="794472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a 2 step process </a:t>
            </a:r>
          </a:p>
          <a:p>
            <a:pPr marL="171450" indent="-171450">
              <a:buFont typeface="Arial" panose="020B0604020202020204" pitchFamily="34" charset="0"/>
              <a:buChar char="•"/>
            </a:pPr>
            <a:r>
              <a:rPr lang="en-US" dirty="0"/>
              <a:t>The first step being</a:t>
            </a:r>
          </a:p>
          <a:p>
            <a:pPr marL="171450" indent="-171450">
              <a:buFont typeface="Arial" panose="020B0604020202020204" pitchFamily="34" charset="0"/>
              <a:buChar char="•"/>
            </a:pPr>
            <a:r>
              <a:rPr lang="en-US" dirty="0"/>
              <a:t>For each metric we choose, we are indicating, data that is in the top quarter or top 25% is being considered as successful playlist for the specific metric.</a:t>
            </a:r>
          </a:p>
          <a:p>
            <a:pPr marL="171450" indent="-171450">
              <a:buFont typeface="Arial" panose="020B0604020202020204" pitchFamily="34" charset="0"/>
              <a:buChar char="•"/>
            </a:pPr>
            <a:r>
              <a:rPr lang="en-US" dirty="0"/>
              <a:t>We do this by checking data for the metric at 75</a:t>
            </a:r>
            <a:r>
              <a:rPr lang="en-US" baseline="30000" dirty="0"/>
              <a:t>th</a:t>
            </a:r>
            <a:r>
              <a:rPr lang="en-US" dirty="0"/>
              <a:t> percentile and anything greater than that is successful observation for that metric</a:t>
            </a:r>
          </a:p>
          <a:p>
            <a:pPr marL="171450" indent="-171450">
              <a:buFont typeface="Arial" panose="020B0604020202020204" pitchFamily="34" charset="0"/>
              <a:buChar char="•"/>
            </a:pPr>
            <a:r>
              <a:rPr lang="en-US" dirty="0"/>
              <a:t>We do the same process for all the metric we chose </a:t>
            </a:r>
          </a:p>
          <a:p>
            <a:pPr marL="171450" indent="-171450">
              <a:buFont typeface="Arial" panose="020B0604020202020204" pitchFamily="34" charset="0"/>
              <a:buChar char="•"/>
            </a:pPr>
            <a:r>
              <a:rPr lang="en-US" dirty="0"/>
              <a:t>For the second step</a:t>
            </a:r>
          </a:p>
          <a:p>
            <a:pPr marL="171450" indent="-171450">
              <a:buFont typeface="Arial" panose="020B0604020202020204" pitchFamily="34" charset="0"/>
              <a:buChar char="•"/>
            </a:pPr>
            <a:r>
              <a:rPr lang="en-US" dirty="0"/>
              <a:t>Once we have indicators available for all 4 metrics, we have logic in place to check if a playlist is indicated successful for all 4 metrics, we chose</a:t>
            </a:r>
          </a:p>
          <a:p>
            <a:pPr marL="171450" indent="-171450">
              <a:buFont typeface="Arial" panose="020B0604020202020204" pitchFamily="34" charset="0"/>
              <a:buChar char="•"/>
            </a:pPr>
            <a:r>
              <a:rPr lang="en-US" dirty="0"/>
              <a:t>Then we indicate the whole playlist as successful</a:t>
            </a:r>
          </a:p>
          <a:p>
            <a:pPr marL="171450" indent="-171450">
              <a:buFont typeface="Arial" panose="020B0604020202020204" pitchFamily="34" charset="0"/>
              <a:buChar char="•"/>
            </a:pPr>
            <a:r>
              <a:rPr lang="en-US" dirty="0"/>
              <a:t>By doing this we are narrowing the scope for the analysis and realistically we do not want to call 50% of the data to be successful</a:t>
            </a:r>
          </a:p>
          <a:p>
            <a:pPr marL="171450" indent="-171450">
              <a:buFont typeface="Arial" panose="020B0604020202020204" pitchFamily="34" charset="0"/>
              <a:buChar char="•"/>
            </a:pPr>
            <a:r>
              <a:rPr lang="en-US" dirty="0"/>
              <a:t>Ideally, we get about 5% of the playlists to be successful </a:t>
            </a:r>
          </a:p>
          <a:p>
            <a:pPr marL="171450" indent="-171450">
              <a:buFont typeface="Arial" panose="020B0604020202020204" pitchFamily="34" charset="0"/>
              <a:buChar char="•"/>
            </a:pPr>
            <a:r>
              <a:rPr lang="en-US" dirty="0"/>
              <a:t>Next is we explore the factors that have an impact on these two different type of playlists</a:t>
            </a:r>
          </a:p>
        </p:txBody>
      </p:sp>
      <p:sp>
        <p:nvSpPr>
          <p:cNvPr id="4" name="Slide Number Placeholder 3"/>
          <p:cNvSpPr>
            <a:spLocks noGrp="1"/>
          </p:cNvSpPr>
          <p:nvPr>
            <p:ph type="sldNum" sz="quarter" idx="5"/>
          </p:nvPr>
        </p:nvSpPr>
        <p:spPr/>
        <p:txBody>
          <a:bodyPr/>
          <a:lstStyle/>
          <a:p>
            <a:fld id="{863FCA4E-79A0-434A-A4D9-3B8C96C19D79}" type="slidenum">
              <a:rPr lang="en-US" smtClean="0"/>
              <a:t>12</a:t>
            </a:fld>
            <a:endParaRPr lang="en-US"/>
          </a:p>
        </p:txBody>
      </p:sp>
    </p:spTree>
    <p:extLst>
      <p:ext uri="{BB962C8B-B14F-4D97-AF65-F5344CB8AC3E}">
        <p14:creationId xmlns:p14="http://schemas.microsoft.com/office/powerpoint/2010/main" val="39100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from the highest weighted genre by songs that we have some genres that are popular in successful playlists</a:t>
            </a:r>
          </a:p>
          <a:p>
            <a:pPr marL="171450" indent="-171450">
              <a:buFont typeface="Arial" panose="020B0604020202020204" pitchFamily="34" charset="0"/>
              <a:buChar char="•"/>
            </a:pPr>
            <a:r>
              <a:rPr lang="en-US" dirty="0"/>
              <a:t>Also we see the popular genres in unsuccessful playlists</a:t>
            </a:r>
          </a:p>
        </p:txBody>
      </p:sp>
      <p:sp>
        <p:nvSpPr>
          <p:cNvPr id="4" name="Slide Number Placeholder 3"/>
          <p:cNvSpPr>
            <a:spLocks noGrp="1"/>
          </p:cNvSpPr>
          <p:nvPr>
            <p:ph type="sldNum" sz="quarter" idx="5"/>
          </p:nvPr>
        </p:nvSpPr>
        <p:spPr/>
        <p:txBody>
          <a:bodyPr/>
          <a:lstStyle/>
          <a:p>
            <a:fld id="{863FCA4E-79A0-434A-A4D9-3B8C96C19D79}" type="slidenum">
              <a:rPr lang="en-US" smtClean="0"/>
              <a:t>13</a:t>
            </a:fld>
            <a:endParaRPr lang="en-US"/>
          </a:p>
        </p:txBody>
      </p:sp>
    </p:spTree>
    <p:extLst>
      <p:ext uri="{BB962C8B-B14F-4D97-AF65-F5344CB8AC3E}">
        <p14:creationId xmlns:p14="http://schemas.microsoft.com/office/powerpoint/2010/main" val="261765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Similar case for moods as well, we have moods that are popular among successful playlists vs un successful playlists</a:t>
            </a:r>
          </a:p>
        </p:txBody>
      </p:sp>
      <p:sp>
        <p:nvSpPr>
          <p:cNvPr id="4" name="Slide Number Placeholder 3"/>
          <p:cNvSpPr>
            <a:spLocks noGrp="1"/>
          </p:cNvSpPr>
          <p:nvPr>
            <p:ph type="sldNum" sz="quarter" idx="5"/>
          </p:nvPr>
        </p:nvSpPr>
        <p:spPr/>
        <p:txBody>
          <a:bodyPr/>
          <a:lstStyle/>
          <a:p>
            <a:fld id="{863FCA4E-79A0-434A-A4D9-3B8C96C19D79}" type="slidenum">
              <a:rPr lang="en-US" smtClean="0"/>
              <a:t>14</a:t>
            </a:fld>
            <a:endParaRPr lang="en-US"/>
          </a:p>
        </p:txBody>
      </p:sp>
    </p:spTree>
    <p:extLst>
      <p:ext uri="{BB962C8B-B14F-4D97-AF65-F5344CB8AC3E}">
        <p14:creationId xmlns:p14="http://schemas.microsoft.com/office/powerpoint/2010/main" val="226988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see that as the number of artists increase the number of successful playlists increase as well</a:t>
            </a:r>
          </a:p>
          <a:p>
            <a:pPr marL="171450" indent="-171450">
              <a:buFont typeface="Arial" panose="020B0604020202020204" pitchFamily="34" charset="0"/>
              <a:buChar char="•"/>
            </a:pPr>
            <a:r>
              <a:rPr lang="en-US" dirty="0"/>
              <a:t>The case is similar for number of albums and number of tracks too</a:t>
            </a:r>
          </a:p>
          <a:p>
            <a:pPr marL="171450" indent="-171450">
              <a:buFont typeface="Arial" panose="020B0604020202020204" pitchFamily="34" charset="0"/>
              <a:buChar char="•"/>
            </a:pPr>
            <a:r>
              <a:rPr lang="en-US" dirty="0"/>
              <a:t>We see that the increase is in small numbers </a:t>
            </a:r>
          </a:p>
          <a:p>
            <a:pPr marL="171450" indent="-171450">
              <a:buFont typeface="Arial" panose="020B0604020202020204" pitchFamily="34" charset="0"/>
              <a:buChar char="•"/>
            </a:pPr>
            <a:r>
              <a:rPr lang="en-US" dirty="0"/>
              <a:t>We can see a positive relationship on over all successful playlists as factors like num tracks, albums and artists increase.</a:t>
            </a:r>
          </a:p>
        </p:txBody>
      </p:sp>
      <p:sp>
        <p:nvSpPr>
          <p:cNvPr id="4" name="Slide Number Placeholder 3"/>
          <p:cNvSpPr>
            <a:spLocks noGrp="1"/>
          </p:cNvSpPr>
          <p:nvPr>
            <p:ph type="sldNum" sz="quarter" idx="5"/>
          </p:nvPr>
        </p:nvSpPr>
        <p:spPr/>
        <p:txBody>
          <a:bodyPr/>
          <a:lstStyle/>
          <a:p>
            <a:fld id="{863FCA4E-79A0-434A-A4D9-3B8C96C19D79}" type="slidenum">
              <a:rPr lang="en-US" smtClean="0"/>
              <a:t>15</a:t>
            </a:fld>
            <a:endParaRPr lang="en-US"/>
          </a:p>
        </p:txBody>
      </p:sp>
    </p:spTree>
    <p:extLst>
      <p:ext uri="{BB962C8B-B14F-4D97-AF65-F5344CB8AC3E}">
        <p14:creationId xmlns:p14="http://schemas.microsoft.com/office/powerpoint/2010/main" val="2513305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summarize what we learnt from the previous graphs that there are about 19,780 successful playlists </a:t>
            </a:r>
          </a:p>
          <a:p>
            <a:pPr marL="171450" indent="-171450">
              <a:buFont typeface="Arial" panose="020B0604020202020204" pitchFamily="34" charset="0"/>
              <a:buChar char="•"/>
            </a:pPr>
            <a:r>
              <a:rPr lang="en-US" dirty="0"/>
              <a:t>Popular Genres and Moods</a:t>
            </a:r>
          </a:p>
          <a:p>
            <a:pPr marL="171450" indent="-171450">
              <a:buFont typeface="Arial" panose="020B0604020202020204" pitchFamily="34" charset="0"/>
              <a:buChar char="•"/>
            </a:pPr>
            <a:r>
              <a:rPr lang="en-US" dirty="0"/>
              <a:t>Greater number of tracks, albums , artists means more % of over all successful playlists.</a:t>
            </a:r>
          </a:p>
          <a:p>
            <a:pPr marL="171450" indent="-171450">
              <a:buFont typeface="Arial" panose="020B0604020202020204" pitchFamily="34" charset="0"/>
              <a:buChar char="•"/>
            </a:pPr>
            <a:r>
              <a:rPr lang="en-US" dirty="0"/>
              <a:t>This concludes Part A of the presentation.</a:t>
            </a:r>
          </a:p>
        </p:txBody>
      </p:sp>
      <p:sp>
        <p:nvSpPr>
          <p:cNvPr id="4" name="Slide Number Placeholder 3"/>
          <p:cNvSpPr>
            <a:spLocks noGrp="1"/>
          </p:cNvSpPr>
          <p:nvPr>
            <p:ph type="sldNum" sz="quarter" idx="5"/>
          </p:nvPr>
        </p:nvSpPr>
        <p:spPr/>
        <p:txBody>
          <a:bodyPr/>
          <a:lstStyle/>
          <a:p>
            <a:fld id="{863FCA4E-79A0-434A-A4D9-3B8C96C19D79}" type="slidenum">
              <a:rPr lang="en-US" smtClean="0"/>
              <a:t>16</a:t>
            </a:fld>
            <a:endParaRPr lang="en-US"/>
          </a:p>
        </p:txBody>
      </p:sp>
    </p:spTree>
    <p:extLst>
      <p:ext uri="{BB962C8B-B14F-4D97-AF65-F5344CB8AC3E}">
        <p14:creationId xmlns:p14="http://schemas.microsoft.com/office/powerpoint/2010/main" val="2485570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That is the start of Part B of the presentation on Schema, Scale and Automation.</a:t>
            </a:r>
          </a:p>
          <a:p>
            <a:pPr marL="171450" indent="-171450">
              <a:buFont typeface="Arial" panose="020B0604020202020204" pitchFamily="34" charset="0"/>
              <a:buChar char="•"/>
            </a:pPr>
            <a:r>
              <a:rPr lang="en-US" dirty="0"/>
              <a:t>Let’s look at schema part </a:t>
            </a:r>
          </a:p>
        </p:txBody>
      </p:sp>
      <p:sp>
        <p:nvSpPr>
          <p:cNvPr id="4" name="Slide Number Placeholder 3"/>
          <p:cNvSpPr>
            <a:spLocks noGrp="1"/>
          </p:cNvSpPr>
          <p:nvPr>
            <p:ph type="sldNum" sz="quarter" idx="5"/>
          </p:nvPr>
        </p:nvSpPr>
        <p:spPr/>
        <p:txBody>
          <a:bodyPr/>
          <a:lstStyle/>
          <a:p>
            <a:fld id="{863FCA4E-79A0-434A-A4D9-3B8C96C19D79}" type="slidenum">
              <a:rPr lang="en-US" smtClean="0"/>
              <a:t>17</a:t>
            </a:fld>
            <a:endParaRPr lang="en-US"/>
          </a:p>
        </p:txBody>
      </p:sp>
    </p:spTree>
    <p:extLst>
      <p:ext uri="{BB962C8B-B14F-4D97-AF65-F5344CB8AC3E}">
        <p14:creationId xmlns:p14="http://schemas.microsoft.com/office/powerpoint/2010/main" val="255259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Started with the lowest grain, This helps us aggregate easily vs starting at an aggregated level will be difficult to go back</a:t>
            </a:r>
          </a:p>
          <a:p>
            <a:pPr marL="171450" indent="-171450">
              <a:buFont typeface="Arial" panose="020B0604020202020204" pitchFamily="34" charset="0"/>
              <a:buChar char="•"/>
            </a:pPr>
            <a:r>
              <a:rPr lang="en-US" dirty="0"/>
              <a:t>If there are any issues with the data we can come back and check at the source </a:t>
            </a:r>
          </a:p>
          <a:p>
            <a:pPr marL="171450" indent="-171450">
              <a:buFont typeface="Arial" panose="020B0604020202020204" pitchFamily="34" charset="0"/>
              <a:buChar char="•"/>
            </a:pPr>
            <a:r>
              <a:rPr lang="en-US" dirty="0"/>
              <a:t>We separate dimensions to facts, This is a easy way to slice the data across and get the required information</a:t>
            </a:r>
          </a:p>
          <a:p>
            <a:pPr marL="171450" indent="-171450">
              <a:buFont typeface="Arial" panose="020B0604020202020204" pitchFamily="34" charset="0"/>
              <a:buChar char="•"/>
            </a:pPr>
            <a:r>
              <a:rPr lang="en-US" dirty="0"/>
              <a:t>While doing so understanding the source data and how will the target data be consumed is extremely important as will help us in structuring our code/query in a way that we can aggregate at the right level and make sure all business level transformations are applied we produce a quality data set for consumers</a:t>
            </a:r>
          </a:p>
          <a:p>
            <a:pPr marL="171450" indent="-171450">
              <a:buFont typeface="Arial" panose="020B0604020202020204" pitchFamily="34" charset="0"/>
              <a:buChar char="•"/>
            </a:pPr>
            <a:r>
              <a:rPr lang="en-US" dirty="0"/>
              <a:t>State the assumptions listed</a:t>
            </a:r>
          </a:p>
        </p:txBody>
      </p:sp>
      <p:sp>
        <p:nvSpPr>
          <p:cNvPr id="4" name="Slide Number Placeholder 3"/>
          <p:cNvSpPr>
            <a:spLocks noGrp="1"/>
          </p:cNvSpPr>
          <p:nvPr>
            <p:ph type="sldNum" sz="quarter" idx="5"/>
          </p:nvPr>
        </p:nvSpPr>
        <p:spPr/>
        <p:txBody>
          <a:bodyPr/>
          <a:lstStyle/>
          <a:p>
            <a:fld id="{863FCA4E-79A0-434A-A4D9-3B8C96C19D79}" type="slidenum">
              <a:rPr lang="en-US" smtClean="0"/>
              <a:t>18</a:t>
            </a:fld>
            <a:endParaRPr lang="en-US"/>
          </a:p>
        </p:txBody>
      </p:sp>
    </p:spTree>
    <p:extLst>
      <p:ext uri="{BB962C8B-B14F-4D97-AF65-F5344CB8AC3E}">
        <p14:creationId xmlns:p14="http://schemas.microsoft.com/office/powerpoint/2010/main" val="369509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a high-level relational design if we want to analyze playlist data</a:t>
            </a:r>
          </a:p>
          <a:p>
            <a:pPr marL="171450" indent="-171450">
              <a:buFont typeface="Arial" panose="020B0604020202020204" pitchFamily="34" charset="0"/>
              <a:buChar char="•"/>
            </a:pPr>
            <a:r>
              <a:rPr lang="en-US" dirty="0"/>
              <a:t>We have playlist plays where we can get the start time and end time etc.</a:t>
            </a:r>
          </a:p>
          <a:p>
            <a:pPr marL="171450" indent="-171450">
              <a:buFont typeface="Arial" panose="020B0604020202020204" pitchFamily="34" charset="0"/>
              <a:buChar char="•"/>
            </a:pPr>
            <a:r>
              <a:rPr lang="en-US" dirty="0"/>
              <a:t>A stand-alone playlist table that contains all important playlist information that ties to tracks, artists, lyrics etc.</a:t>
            </a:r>
          </a:p>
          <a:p>
            <a:pPr marL="171450" indent="-171450">
              <a:buFont typeface="Arial" panose="020B0604020202020204" pitchFamily="34" charset="0"/>
              <a:buChar char="•"/>
            </a:pPr>
            <a:r>
              <a:rPr lang="en-US" dirty="0"/>
              <a:t>We have a user dimension where we can obtain the user information of people who interacted with the playlist, additionally say the owner of the playlist is an user we can also join it to the user table to get additional owner information. </a:t>
            </a:r>
          </a:p>
          <a:p>
            <a:pPr marL="171450" indent="-171450">
              <a:buFont typeface="Arial" panose="020B0604020202020204" pitchFamily="34" charset="0"/>
              <a:buChar char="•"/>
            </a:pPr>
            <a:r>
              <a:rPr lang="en-US" dirty="0"/>
              <a:t>A key thing here is normalization at the right level, for this scenario rather than creating another dimension table for user we can just connect to one table for user and owner information Just from one join to a table.</a:t>
            </a:r>
          </a:p>
          <a:p>
            <a:pPr marL="171450" indent="-171450">
              <a:buFont typeface="Arial" panose="020B0604020202020204" pitchFamily="34" charset="0"/>
              <a:buChar char="•"/>
            </a:pPr>
            <a:r>
              <a:rPr lang="en-US" dirty="0"/>
              <a:t>Having a schema like this will help us, extract and aggregate the data we need and makes it analytics friendly.</a:t>
            </a:r>
          </a:p>
        </p:txBody>
      </p:sp>
      <p:sp>
        <p:nvSpPr>
          <p:cNvPr id="4" name="Slide Number Placeholder 3"/>
          <p:cNvSpPr>
            <a:spLocks noGrp="1"/>
          </p:cNvSpPr>
          <p:nvPr>
            <p:ph type="sldNum" sz="quarter" idx="5"/>
          </p:nvPr>
        </p:nvSpPr>
        <p:spPr/>
        <p:txBody>
          <a:bodyPr/>
          <a:lstStyle/>
          <a:p>
            <a:fld id="{863FCA4E-79A0-434A-A4D9-3B8C96C19D79}" type="slidenum">
              <a:rPr lang="en-US" smtClean="0"/>
              <a:t>19</a:t>
            </a:fld>
            <a:endParaRPr lang="en-US"/>
          </a:p>
        </p:txBody>
      </p:sp>
    </p:spTree>
    <p:extLst>
      <p:ext uri="{BB962C8B-B14F-4D97-AF65-F5344CB8AC3E}">
        <p14:creationId xmlns:p14="http://schemas.microsoft.com/office/powerpoint/2010/main" val="1727847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today's agenda: I have divided the presentation into two parts</a:t>
            </a:r>
          </a:p>
          <a:p>
            <a:pPr marL="171450" indent="-171450">
              <a:buFont typeface="Arial" panose="020B0604020202020204" pitchFamily="34" charset="0"/>
              <a:buChar char="•"/>
            </a:pPr>
            <a:r>
              <a:rPr lang="en-US" dirty="0"/>
              <a:t>Part A: is the Analysis of the data set and summarizing the analysis </a:t>
            </a:r>
          </a:p>
          <a:p>
            <a:pPr marL="171450" indent="-171450">
              <a:buFont typeface="Arial" panose="020B0604020202020204" pitchFamily="34" charset="0"/>
              <a:buChar char="•"/>
            </a:pPr>
            <a:r>
              <a:rPr lang="en-US" dirty="0"/>
              <a:t>Part B: are the questions asked in terms of Schema, Scale and Automation</a:t>
            </a:r>
          </a:p>
        </p:txBody>
      </p:sp>
      <p:sp>
        <p:nvSpPr>
          <p:cNvPr id="4" name="Slide Number Placeholder 3"/>
          <p:cNvSpPr>
            <a:spLocks noGrp="1"/>
          </p:cNvSpPr>
          <p:nvPr>
            <p:ph type="sldNum" sz="quarter" idx="5"/>
          </p:nvPr>
        </p:nvSpPr>
        <p:spPr/>
        <p:txBody>
          <a:bodyPr/>
          <a:lstStyle/>
          <a:p>
            <a:fld id="{863FCA4E-79A0-434A-A4D9-3B8C96C19D79}" type="slidenum">
              <a:rPr lang="en-US" smtClean="0"/>
              <a:t>2</a:t>
            </a:fld>
            <a:endParaRPr lang="en-US"/>
          </a:p>
        </p:txBody>
      </p:sp>
    </p:spTree>
    <p:extLst>
      <p:ext uri="{BB962C8B-B14F-4D97-AF65-F5344CB8AC3E}">
        <p14:creationId xmlns:p14="http://schemas.microsoft.com/office/powerpoint/2010/main" val="25910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is scaling up</a:t>
            </a:r>
          </a:p>
        </p:txBody>
      </p:sp>
      <p:sp>
        <p:nvSpPr>
          <p:cNvPr id="4" name="Slide Number Placeholder 3"/>
          <p:cNvSpPr>
            <a:spLocks noGrp="1"/>
          </p:cNvSpPr>
          <p:nvPr>
            <p:ph type="sldNum" sz="quarter" idx="5"/>
          </p:nvPr>
        </p:nvSpPr>
        <p:spPr/>
        <p:txBody>
          <a:bodyPr/>
          <a:lstStyle/>
          <a:p>
            <a:fld id="{863FCA4E-79A0-434A-A4D9-3B8C96C19D79}" type="slidenum">
              <a:rPr lang="en-US" smtClean="0"/>
              <a:t>20</a:t>
            </a:fld>
            <a:endParaRPr lang="en-US"/>
          </a:p>
        </p:txBody>
      </p:sp>
    </p:spTree>
    <p:extLst>
      <p:ext uri="{BB962C8B-B14F-4D97-AF65-F5344CB8AC3E}">
        <p14:creationId xmlns:p14="http://schemas.microsoft.com/office/powerpoint/2010/main" val="3970123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Three key points to keep in mind when we are designing a process that is data intensive:</a:t>
            </a:r>
          </a:p>
          <a:p>
            <a:pPr marL="628650" lvl="1" indent="-171450">
              <a:buFont typeface="Arial" panose="020B0604020202020204" pitchFamily="34" charset="0"/>
              <a:buChar char="•"/>
            </a:pPr>
            <a:r>
              <a:rPr lang="en-US" dirty="0"/>
              <a:t>Reliability, Scalability and maintainability</a:t>
            </a:r>
          </a:p>
          <a:p>
            <a:pPr marL="171450" indent="-171450">
              <a:buFont typeface="Arial" panose="020B0604020202020204" pitchFamily="34" charset="0"/>
              <a:buChar char="•"/>
            </a:pPr>
            <a:r>
              <a:rPr lang="en-US" dirty="0"/>
              <a:t>When we are looking at scalability:</a:t>
            </a:r>
          </a:p>
          <a:p>
            <a:pPr marL="171450" indent="-171450">
              <a:buFont typeface="Arial" panose="020B0604020202020204" pitchFamily="34" charset="0"/>
              <a:buChar char="•"/>
            </a:pPr>
            <a:r>
              <a:rPr lang="en-US" dirty="0"/>
              <a:t>Having the Right schema design will help in having the the information we need and the ability to extract and transform data easily</a:t>
            </a:r>
          </a:p>
          <a:p>
            <a:pPr marL="171450" indent="-171450">
              <a:buFont typeface="Arial" panose="020B0604020202020204" pitchFamily="34" charset="0"/>
              <a:buChar char="•"/>
            </a:pPr>
            <a:r>
              <a:rPr lang="en-US" dirty="0"/>
              <a:t>Having the right designed schema on a scalable database , can handle large traffic as well, parallel querying</a:t>
            </a:r>
          </a:p>
          <a:p>
            <a:pPr marL="171450" indent="-171450">
              <a:buFont typeface="Arial" panose="020B0604020202020204" pitchFamily="34" charset="0"/>
              <a:buChar char="•"/>
            </a:pPr>
            <a:r>
              <a:rPr lang="en-US" dirty="0"/>
              <a:t>Keeping the right amount of information, not going extra lengths to normalize the data, and designing the right keys with high cardinality </a:t>
            </a:r>
          </a:p>
          <a:p>
            <a:pPr marL="171450" indent="-171450">
              <a:buFont typeface="Arial" panose="020B0604020202020204" pitchFamily="34" charset="0"/>
              <a:buChar char="•"/>
            </a:pPr>
            <a:r>
              <a:rPr lang="en-US" dirty="0"/>
              <a:t>Along with schema design using more powerful machines for compute power and using many distributed smaller machines will help us run the process run efficiently even if the data grows 10-fold.</a:t>
            </a:r>
          </a:p>
          <a:p>
            <a:pPr marL="171450" indent="-171450">
              <a:buFont typeface="Arial" panose="020B0604020202020204" pitchFamily="34" charset="0"/>
              <a:buChar char="•"/>
            </a:pPr>
            <a:r>
              <a:rPr lang="en-US" dirty="0"/>
              <a:t>Using dB's/file storage like parquet or big query will help in achieving high compression ratio’s and grouping of column types together for faster processing</a:t>
            </a:r>
          </a:p>
          <a:p>
            <a:pPr marL="171450" indent="-171450">
              <a:buFont typeface="Arial" panose="020B0604020202020204" pitchFamily="34" charset="0"/>
              <a:buChar char="•"/>
            </a:pPr>
            <a:r>
              <a:rPr lang="en-US" dirty="0"/>
              <a:t>Using Engines like Spark for data processing, Parquet for data storage and Airflow for orchestration would be ideal for a data intensive process.</a:t>
            </a:r>
          </a:p>
          <a:p>
            <a:pPr marL="171450" indent="-171450">
              <a:buFont typeface="Arial" panose="020B0604020202020204" pitchFamily="34" charset="0"/>
              <a:buChar char="•"/>
            </a:pPr>
            <a:r>
              <a:rPr lang="en-US" dirty="0"/>
              <a:t>There is no one umbrella solution for all systems that scale, for our situation by practicing these we can be a in a good spot.</a:t>
            </a:r>
          </a:p>
        </p:txBody>
      </p:sp>
      <p:sp>
        <p:nvSpPr>
          <p:cNvPr id="4" name="Slide Number Placeholder 3"/>
          <p:cNvSpPr>
            <a:spLocks noGrp="1"/>
          </p:cNvSpPr>
          <p:nvPr>
            <p:ph type="sldNum" sz="quarter" idx="5"/>
          </p:nvPr>
        </p:nvSpPr>
        <p:spPr/>
        <p:txBody>
          <a:bodyPr/>
          <a:lstStyle/>
          <a:p>
            <a:fld id="{863FCA4E-79A0-434A-A4D9-3B8C96C19D79}" type="slidenum">
              <a:rPr lang="en-US" smtClean="0"/>
              <a:t>21</a:t>
            </a:fld>
            <a:endParaRPr lang="en-US"/>
          </a:p>
        </p:txBody>
      </p:sp>
    </p:spTree>
    <p:extLst>
      <p:ext uri="{BB962C8B-B14F-4D97-AF65-F5344CB8AC3E}">
        <p14:creationId xmlns:p14="http://schemas.microsoft.com/office/powerpoint/2010/main" val="157383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 high-level process we discussed</a:t>
            </a:r>
          </a:p>
          <a:p>
            <a:pPr marL="171450" indent="-171450">
              <a:buFont typeface="Arial" panose="020B0604020202020204" pitchFamily="34" charset="0"/>
              <a:buChar char="•"/>
            </a:pPr>
            <a:r>
              <a:rPr lang="en-US" dirty="0"/>
              <a:t>I want to add a point here, irrespective of the source our code should be able to handle extraction of data and enforce a standard schema and store It in a columnar database</a:t>
            </a:r>
          </a:p>
          <a:p>
            <a:pPr marL="171450" indent="-171450">
              <a:buFont typeface="Arial" panose="020B0604020202020204" pitchFamily="34" charset="0"/>
              <a:buChar char="•"/>
            </a:pPr>
            <a:r>
              <a:rPr lang="en-US" dirty="0"/>
              <a:t>We can use that as the source of truth for analytics purposes and build our analytical schemas from there </a:t>
            </a:r>
          </a:p>
          <a:p>
            <a:pPr marL="171450" indent="-171450">
              <a:buFont typeface="Arial" panose="020B0604020202020204" pitchFamily="34" charset="0"/>
              <a:buChar char="•"/>
            </a:pPr>
            <a:r>
              <a:rPr lang="en-US" dirty="0"/>
              <a:t>Essentially the diagram depicts that </a:t>
            </a:r>
          </a:p>
          <a:p>
            <a:pPr marL="171450" indent="-171450">
              <a:buFont typeface="Arial" panose="020B0604020202020204" pitchFamily="34" charset="0"/>
              <a:buChar char="•"/>
            </a:pPr>
            <a:r>
              <a:rPr lang="en-US" dirty="0"/>
              <a:t>We get information from various places and put it into our DW, we have our business level transformations and analytics table present in the same warehouse</a:t>
            </a:r>
          </a:p>
          <a:p>
            <a:pPr marL="171450" indent="-171450">
              <a:buFont typeface="Arial" panose="020B0604020202020204" pitchFamily="34" charset="0"/>
              <a:buChar char="•"/>
            </a:pPr>
            <a:r>
              <a:rPr lang="en-US" dirty="0"/>
              <a:t>We can create dashboards and summaries from these tables and present it to the users</a:t>
            </a:r>
          </a:p>
          <a:p>
            <a:pPr marL="171450" indent="-171450">
              <a:buFont typeface="Arial" panose="020B0604020202020204" pitchFamily="34" charset="0"/>
              <a:buChar char="•"/>
            </a:pPr>
            <a:r>
              <a:rPr lang="en-US" dirty="0"/>
              <a:t>Advantage of using column stores is, other consumers can use the same </a:t>
            </a:r>
            <a:r>
              <a:rPr lang="en-US" dirty="0" err="1"/>
              <a:t>dw</a:t>
            </a:r>
            <a:r>
              <a:rPr lang="en-US" dirty="0"/>
              <a:t> to access information for their needs, less latency, data partitioned the right way etc.</a:t>
            </a:r>
          </a:p>
        </p:txBody>
      </p:sp>
      <p:sp>
        <p:nvSpPr>
          <p:cNvPr id="4" name="Slide Number Placeholder 3"/>
          <p:cNvSpPr>
            <a:spLocks noGrp="1"/>
          </p:cNvSpPr>
          <p:nvPr>
            <p:ph type="sldNum" sz="quarter" idx="5"/>
          </p:nvPr>
        </p:nvSpPr>
        <p:spPr/>
        <p:txBody>
          <a:bodyPr/>
          <a:lstStyle/>
          <a:p>
            <a:fld id="{863FCA4E-79A0-434A-A4D9-3B8C96C19D79}" type="slidenum">
              <a:rPr lang="en-US" smtClean="0"/>
              <a:t>22</a:t>
            </a:fld>
            <a:endParaRPr lang="en-US"/>
          </a:p>
        </p:txBody>
      </p:sp>
    </p:spTree>
    <p:extLst>
      <p:ext uri="{BB962C8B-B14F-4D97-AF65-F5344CB8AC3E}">
        <p14:creationId xmlns:p14="http://schemas.microsoft.com/office/powerpoint/2010/main" val="3228640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up Automation</a:t>
            </a:r>
          </a:p>
        </p:txBody>
      </p:sp>
      <p:sp>
        <p:nvSpPr>
          <p:cNvPr id="4" name="Slide Number Placeholder 3"/>
          <p:cNvSpPr>
            <a:spLocks noGrp="1"/>
          </p:cNvSpPr>
          <p:nvPr>
            <p:ph type="sldNum" sz="quarter" idx="5"/>
          </p:nvPr>
        </p:nvSpPr>
        <p:spPr/>
        <p:txBody>
          <a:bodyPr/>
          <a:lstStyle/>
          <a:p>
            <a:fld id="{863FCA4E-79A0-434A-A4D9-3B8C96C19D79}" type="slidenum">
              <a:rPr lang="en-US" smtClean="0"/>
              <a:t>23</a:t>
            </a:fld>
            <a:endParaRPr lang="en-US"/>
          </a:p>
        </p:txBody>
      </p:sp>
    </p:spTree>
    <p:extLst>
      <p:ext uri="{BB962C8B-B14F-4D97-AF65-F5344CB8AC3E}">
        <p14:creationId xmlns:p14="http://schemas.microsoft.com/office/powerpoint/2010/main" val="613781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3FCA4E-79A0-434A-A4D9-3B8C96C19D79}" type="slidenum">
              <a:rPr lang="en-US" smtClean="0"/>
              <a:t>25</a:t>
            </a:fld>
            <a:endParaRPr lang="en-US"/>
          </a:p>
        </p:txBody>
      </p:sp>
    </p:spTree>
    <p:extLst>
      <p:ext uri="{BB962C8B-B14F-4D97-AF65-F5344CB8AC3E}">
        <p14:creationId xmlns:p14="http://schemas.microsoft.com/office/powerpoint/2010/main" val="1142793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have used Python and Pandas for the entire analysis</a:t>
            </a:r>
          </a:p>
          <a:p>
            <a:pPr marL="171450" indent="-171450">
              <a:buFont typeface="Arial" panose="020B0604020202020204" pitchFamily="34" charset="0"/>
              <a:buChar char="•"/>
            </a:pPr>
            <a:r>
              <a:rPr lang="en-US" dirty="0"/>
              <a:t>Once I have extracted the data from the file, We can see there are about 403,336 rows and about 25 different variables </a:t>
            </a:r>
          </a:p>
          <a:p>
            <a:pPr marL="171450" indent="-171450">
              <a:buFont typeface="Arial" panose="020B0604020202020204" pitchFamily="34" charset="0"/>
              <a:buChar char="•"/>
            </a:pPr>
            <a:r>
              <a:rPr lang="en-US" dirty="0"/>
              <a:t>We do not have a wide variety of data types; we just have string and int which should be fine looking at the memory it is using and did not see a reason to optimize or change the datatypes.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63FCA4E-79A0-434A-A4D9-3B8C96C19D79}" type="slidenum">
              <a:rPr lang="en-US" smtClean="0"/>
              <a:t>3</a:t>
            </a:fld>
            <a:endParaRPr lang="en-US"/>
          </a:p>
        </p:txBody>
      </p:sp>
    </p:spTree>
    <p:extLst>
      <p:ext uri="{BB962C8B-B14F-4D97-AF65-F5344CB8AC3E}">
        <p14:creationId xmlns:p14="http://schemas.microsoft.com/office/powerpoint/2010/main" val="269339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Summary statistics, Here we will be exploring the data set to get a good understanding of how the data is available to us.</a:t>
            </a:r>
          </a:p>
        </p:txBody>
      </p:sp>
      <p:sp>
        <p:nvSpPr>
          <p:cNvPr id="4" name="Slide Number Placeholder 3"/>
          <p:cNvSpPr>
            <a:spLocks noGrp="1"/>
          </p:cNvSpPr>
          <p:nvPr>
            <p:ph type="sldNum" sz="quarter" idx="5"/>
          </p:nvPr>
        </p:nvSpPr>
        <p:spPr/>
        <p:txBody>
          <a:bodyPr/>
          <a:lstStyle/>
          <a:p>
            <a:fld id="{863FCA4E-79A0-434A-A4D9-3B8C96C19D79}" type="slidenum">
              <a:rPr lang="en-US" smtClean="0"/>
              <a:t>4</a:t>
            </a:fld>
            <a:endParaRPr lang="en-US"/>
          </a:p>
        </p:txBody>
      </p:sp>
    </p:spTree>
    <p:extLst>
      <p:ext uri="{BB962C8B-B14F-4D97-AF65-F5344CB8AC3E}">
        <p14:creationId xmlns:p14="http://schemas.microsoft.com/office/powerpoint/2010/main" val="63701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we know we have 25 variables and 2 types one is string and the other int, I wanted to get a good understanding of them individually</a:t>
            </a:r>
          </a:p>
          <a:p>
            <a:pPr marL="171450" indent="-171450">
              <a:buFont typeface="Arial" panose="020B0604020202020204" pitchFamily="34" charset="0"/>
              <a:buChar char="•"/>
            </a:pPr>
            <a:r>
              <a:rPr lang="en-US" dirty="0"/>
              <a:t>Here we are looking at numeric variables</a:t>
            </a:r>
          </a:p>
          <a:p>
            <a:pPr marL="171450" indent="-171450">
              <a:buFont typeface="Arial" panose="020B0604020202020204" pitchFamily="34" charset="0"/>
              <a:buChar char="•"/>
            </a:pPr>
            <a:r>
              <a:rPr lang="en-US" dirty="0"/>
              <a:t>This graph shows us the counts for num variables</a:t>
            </a:r>
          </a:p>
          <a:p>
            <a:pPr marL="171450" indent="-171450">
              <a:buFont typeface="Arial" panose="020B0604020202020204" pitchFamily="34" charset="0"/>
              <a:buChar char="•"/>
            </a:pPr>
            <a:r>
              <a:rPr lang="en-US" dirty="0"/>
              <a:t>From the graph we can see that, first, we do not have any missing values in our numeric variables</a:t>
            </a:r>
          </a:p>
          <a:p>
            <a:pPr marL="171450" indent="-171450">
              <a:buFont typeface="Arial" panose="020B0604020202020204" pitchFamily="34" charset="0"/>
              <a:buChar char="•"/>
            </a:pPr>
            <a:r>
              <a:rPr lang="en-US" dirty="0"/>
              <a:t>We do have zero counts in almost all our numeric variables</a:t>
            </a:r>
          </a:p>
          <a:p>
            <a:pPr marL="171450" indent="-171450">
              <a:buFont typeface="Arial" panose="020B0604020202020204" pitchFamily="34" charset="0"/>
              <a:buChar char="•"/>
            </a:pPr>
            <a:r>
              <a:rPr lang="en-US" dirty="0"/>
              <a:t>But for variables like streams, stream30s, </a:t>
            </a:r>
            <a:r>
              <a:rPr lang="en-US" dirty="0" err="1"/>
              <a:t>dau</a:t>
            </a:r>
            <a:r>
              <a:rPr lang="en-US" dirty="0"/>
              <a:t> the 0 count is on the higher side compared to others.</a:t>
            </a:r>
          </a:p>
        </p:txBody>
      </p:sp>
      <p:sp>
        <p:nvSpPr>
          <p:cNvPr id="4" name="Slide Number Placeholder 3"/>
          <p:cNvSpPr>
            <a:spLocks noGrp="1"/>
          </p:cNvSpPr>
          <p:nvPr>
            <p:ph type="sldNum" sz="quarter" idx="5"/>
          </p:nvPr>
        </p:nvSpPr>
        <p:spPr/>
        <p:txBody>
          <a:bodyPr/>
          <a:lstStyle/>
          <a:p>
            <a:fld id="{863FCA4E-79A0-434A-A4D9-3B8C96C19D79}" type="slidenum">
              <a:rPr lang="en-US" smtClean="0"/>
              <a:t>5</a:t>
            </a:fld>
            <a:endParaRPr lang="en-US"/>
          </a:p>
        </p:txBody>
      </p:sp>
    </p:spTree>
    <p:extLst>
      <p:ext uri="{BB962C8B-B14F-4D97-AF65-F5344CB8AC3E}">
        <p14:creationId xmlns:p14="http://schemas.microsoft.com/office/powerpoint/2010/main" val="4165064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look at distribution of couple of numeric variables, we see that we have a lot of data at the lower boundary </a:t>
            </a:r>
          </a:p>
        </p:txBody>
      </p:sp>
      <p:sp>
        <p:nvSpPr>
          <p:cNvPr id="4" name="Slide Number Placeholder 3"/>
          <p:cNvSpPr>
            <a:spLocks noGrp="1"/>
          </p:cNvSpPr>
          <p:nvPr>
            <p:ph type="sldNum" sz="quarter" idx="5"/>
          </p:nvPr>
        </p:nvSpPr>
        <p:spPr/>
        <p:txBody>
          <a:bodyPr/>
          <a:lstStyle/>
          <a:p>
            <a:fld id="{863FCA4E-79A0-434A-A4D9-3B8C96C19D79}" type="slidenum">
              <a:rPr lang="en-US" smtClean="0"/>
              <a:t>6</a:t>
            </a:fld>
            <a:endParaRPr lang="en-US"/>
          </a:p>
        </p:txBody>
      </p:sp>
    </p:spTree>
    <p:extLst>
      <p:ext uri="{BB962C8B-B14F-4D97-AF65-F5344CB8AC3E}">
        <p14:creationId xmlns:p14="http://schemas.microsoft.com/office/powerpoint/2010/main" val="2366041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other set of variables present in the data set are string variables </a:t>
            </a:r>
          </a:p>
          <a:p>
            <a:pPr marL="171450" indent="-171450">
              <a:buFont typeface="Arial" panose="020B0604020202020204" pitchFamily="34" charset="0"/>
              <a:buChar char="•"/>
            </a:pPr>
            <a:r>
              <a:rPr lang="en-US" dirty="0"/>
              <a:t>For these set of variables, we are only looking at total counts, unique counts and missing counts</a:t>
            </a:r>
          </a:p>
          <a:p>
            <a:pPr marL="171450" indent="-171450">
              <a:buFont typeface="Arial" panose="020B0604020202020204" pitchFamily="34" charset="0"/>
              <a:buChar char="•"/>
            </a:pPr>
            <a:r>
              <a:rPr lang="en-US" dirty="0"/>
              <a:t>One observation I would want to state is that: For the string variables, I have noticed missing values are indicated with a hyphen, so in our code we have included this to be considered as a missing value along with empty strings, nulls and other type of missing values.</a:t>
            </a:r>
          </a:p>
          <a:p>
            <a:pPr marL="171450" indent="-171450">
              <a:buFont typeface="Arial" panose="020B0604020202020204" pitchFamily="34" charset="0"/>
              <a:buChar char="•"/>
            </a:pPr>
            <a:r>
              <a:rPr lang="en-US" dirty="0"/>
              <a:t>From the graph we can see that we do have some missing values in genres and moods.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63FCA4E-79A0-434A-A4D9-3B8C96C19D79}" type="slidenum">
              <a:rPr lang="en-US" smtClean="0"/>
              <a:t>7</a:t>
            </a:fld>
            <a:endParaRPr lang="en-US"/>
          </a:p>
        </p:txBody>
      </p:sp>
    </p:spTree>
    <p:extLst>
      <p:ext uri="{BB962C8B-B14F-4D97-AF65-F5344CB8AC3E}">
        <p14:creationId xmlns:p14="http://schemas.microsoft.com/office/powerpoint/2010/main" val="219078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a couple of string variables and their frequency charts, for our genre and mood variables specifically g-1 and m_1</a:t>
            </a:r>
          </a:p>
        </p:txBody>
      </p:sp>
      <p:sp>
        <p:nvSpPr>
          <p:cNvPr id="4" name="Slide Number Placeholder 3"/>
          <p:cNvSpPr>
            <a:spLocks noGrp="1"/>
          </p:cNvSpPr>
          <p:nvPr>
            <p:ph type="sldNum" sz="quarter" idx="5"/>
          </p:nvPr>
        </p:nvSpPr>
        <p:spPr/>
        <p:txBody>
          <a:bodyPr/>
          <a:lstStyle/>
          <a:p>
            <a:fld id="{863FCA4E-79A0-434A-A4D9-3B8C96C19D79}" type="slidenum">
              <a:rPr lang="en-US" smtClean="0"/>
              <a:t>8</a:t>
            </a:fld>
            <a:endParaRPr lang="en-US"/>
          </a:p>
        </p:txBody>
      </p:sp>
    </p:spTree>
    <p:extLst>
      <p:ext uri="{BB962C8B-B14F-4D97-AF65-F5344CB8AC3E}">
        <p14:creationId xmlns:p14="http://schemas.microsoft.com/office/powerpoint/2010/main" val="460418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this is the data and how we structured to get a good understanding of the data </a:t>
            </a:r>
          </a:p>
          <a:p>
            <a:r>
              <a:rPr lang="en-US" dirty="0"/>
              <a:t>* these summaries provide us a good insight into how we can use this data or if we need to do any cleansing on the data</a:t>
            </a:r>
          </a:p>
        </p:txBody>
      </p:sp>
      <p:sp>
        <p:nvSpPr>
          <p:cNvPr id="4" name="Slide Number Placeholder 3"/>
          <p:cNvSpPr>
            <a:spLocks noGrp="1"/>
          </p:cNvSpPr>
          <p:nvPr>
            <p:ph type="sldNum" sz="quarter" idx="5"/>
          </p:nvPr>
        </p:nvSpPr>
        <p:spPr/>
        <p:txBody>
          <a:bodyPr/>
          <a:lstStyle/>
          <a:p>
            <a:fld id="{863FCA4E-79A0-434A-A4D9-3B8C96C19D79}" type="slidenum">
              <a:rPr lang="en-US" smtClean="0"/>
              <a:t>9</a:t>
            </a:fld>
            <a:endParaRPr lang="en-US"/>
          </a:p>
        </p:txBody>
      </p:sp>
    </p:spTree>
    <p:extLst>
      <p:ext uri="{BB962C8B-B14F-4D97-AF65-F5344CB8AC3E}">
        <p14:creationId xmlns:p14="http://schemas.microsoft.com/office/powerpoint/2010/main" val="2570819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6E8CC1-37F2-6E45-A71A-AB753607E9CB}" type="datetimeFigureOut">
              <a:rPr lang="en-US" smtClean="0"/>
              <a:t>3/26/21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94675F9D-AD6A-4547-AE5E-563D8B59CAEA}"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74413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6E8CC1-37F2-6E45-A71A-AB753607E9CB}" type="datetimeFigureOut">
              <a:rPr lang="en-US" smtClean="0"/>
              <a:t>3/26/21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75F9D-AD6A-4547-AE5E-563D8B59CAEA}" type="slidenum">
              <a:rPr lang="en-US" smtClean="0"/>
              <a:t>‹#›</a:t>
            </a:fld>
            <a:endParaRPr lang="en-US"/>
          </a:p>
        </p:txBody>
      </p:sp>
    </p:spTree>
    <p:extLst>
      <p:ext uri="{BB962C8B-B14F-4D97-AF65-F5344CB8AC3E}">
        <p14:creationId xmlns:p14="http://schemas.microsoft.com/office/powerpoint/2010/main" val="2988814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6E8CC1-37F2-6E45-A71A-AB753607E9CB}" type="datetimeFigureOut">
              <a:rPr lang="en-US" smtClean="0"/>
              <a:t>3/26/21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75F9D-AD6A-4547-AE5E-563D8B59CAEA}" type="slidenum">
              <a:rPr lang="en-US" smtClean="0"/>
              <a:t>‹#›</a:t>
            </a:fld>
            <a:endParaRPr lang="en-US"/>
          </a:p>
        </p:txBody>
      </p:sp>
    </p:spTree>
    <p:extLst>
      <p:ext uri="{BB962C8B-B14F-4D97-AF65-F5344CB8AC3E}">
        <p14:creationId xmlns:p14="http://schemas.microsoft.com/office/powerpoint/2010/main" val="4186671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6E8CC1-37F2-6E45-A71A-AB753607E9CB}" type="datetimeFigureOut">
              <a:rPr lang="en-US" smtClean="0"/>
              <a:t>3/26/21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75F9D-AD6A-4547-AE5E-563D8B59CAEA}"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30544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6E8CC1-37F2-6E45-A71A-AB753607E9CB}" type="datetimeFigureOut">
              <a:rPr lang="en-US" smtClean="0"/>
              <a:t>3/26/21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75F9D-AD6A-4547-AE5E-563D8B59CAEA}" type="slidenum">
              <a:rPr lang="en-US" smtClean="0"/>
              <a:t>‹#›</a:t>
            </a:fld>
            <a:endParaRPr lang="en-US"/>
          </a:p>
        </p:txBody>
      </p:sp>
    </p:spTree>
    <p:extLst>
      <p:ext uri="{BB962C8B-B14F-4D97-AF65-F5344CB8AC3E}">
        <p14:creationId xmlns:p14="http://schemas.microsoft.com/office/powerpoint/2010/main" val="1295716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6E8CC1-37F2-6E45-A71A-AB753607E9CB}" type="datetimeFigureOut">
              <a:rPr lang="en-US" smtClean="0"/>
              <a:t>3/26/21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675F9D-AD6A-4547-AE5E-563D8B59CAEA}"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57598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6E8CC1-37F2-6E45-A71A-AB753607E9CB}" type="datetimeFigureOut">
              <a:rPr lang="en-US" smtClean="0"/>
              <a:t>3/26/21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675F9D-AD6A-4547-AE5E-563D8B59CAEA}" type="slidenum">
              <a:rPr lang="en-US" smtClean="0"/>
              <a:t>‹#›</a:t>
            </a:fld>
            <a:endParaRPr lang="en-US"/>
          </a:p>
        </p:txBody>
      </p:sp>
    </p:spTree>
    <p:extLst>
      <p:ext uri="{BB962C8B-B14F-4D97-AF65-F5344CB8AC3E}">
        <p14:creationId xmlns:p14="http://schemas.microsoft.com/office/powerpoint/2010/main" val="341176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6E8CC1-37F2-6E45-A71A-AB753607E9CB}" type="datetimeFigureOut">
              <a:rPr lang="en-US" smtClean="0"/>
              <a:t>3/26/21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675F9D-AD6A-4547-AE5E-563D8B59CAEA}"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9779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36E8CC1-37F2-6E45-A71A-AB753607E9CB}" type="datetimeFigureOut">
              <a:rPr lang="en-US" smtClean="0"/>
              <a:t>3/26/21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675F9D-AD6A-4547-AE5E-563D8B59CAEA}" type="slidenum">
              <a:rPr lang="en-US" smtClean="0"/>
              <a:t>‹#›</a:t>
            </a:fld>
            <a:endParaRPr lang="en-US"/>
          </a:p>
        </p:txBody>
      </p:sp>
    </p:spTree>
    <p:extLst>
      <p:ext uri="{BB962C8B-B14F-4D97-AF65-F5344CB8AC3E}">
        <p14:creationId xmlns:p14="http://schemas.microsoft.com/office/powerpoint/2010/main" val="256659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6E8CC1-37F2-6E45-A71A-AB753607E9CB}" type="datetimeFigureOut">
              <a:rPr lang="en-US" smtClean="0"/>
              <a:t>3/26/21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675F9D-AD6A-4547-AE5E-563D8B59CAEA}" type="slidenum">
              <a:rPr lang="en-US" smtClean="0"/>
              <a:t>‹#›</a:t>
            </a:fld>
            <a:endParaRPr lang="en-US"/>
          </a:p>
        </p:txBody>
      </p:sp>
    </p:spTree>
    <p:extLst>
      <p:ext uri="{BB962C8B-B14F-4D97-AF65-F5344CB8AC3E}">
        <p14:creationId xmlns:p14="http://schemas.microsoft.com/office/powerpoint/2010/main" val="3018873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6E8CC1-37F2-6E45-A71A-AB753607E9CB}" type="datetimeFigureOut">
              <a:rPr lang="en-US" smtClean="0"/>
              <a:t>3/26/21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675F9D-AD6A-4547-AE5E-563D8B59CAEA}" type="slidenum">
              <a:rPr lang="en-US" smtClean="0"/>
              <a:t>‹#›</a:t>
            </a:fld>
            <a:endParaRPr lang="en-US"/>
          </a:p>
        </p:txBody>
      </p:sp>
    </p:spTree>
    <p:extLst>
      <p:ext uri="{BB962C8B-B14F-4D97-AF65-F5344CB8AC3E}">
        <p14:creationId xmlns:p14="http://schemas.microsoft.com/office/powerpoint/2010/main" val="3094256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536E8CC1-37F2-6E45-A71A-AB753607E9CB}" type="datetimeFigureOut">
              <a:rPr lang="en-US" smtClean="0"/>
              <a:t>3/26/21</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94675F9D-AD6A-4547-AE5E-563D8B59CAEA}"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204766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5" name="Picture 4" descr="Spinning turntable and bokeh">
            <a:extLst>
              <a:ext uri="{FF2B5EF4-FFF2-40B4-BE49-F238E27FC236}">
                <a16:creationId xmlns:a16="http://schemas.microsoft.com/office/drawing/2014/main" id="{7165EAB2-FF56-4F59-BC92-16D4BC880232}"/>
              </a:ext>
            </a:extLst>
          </p:cNvPr>
          <p:cNvPicPr>
            <a:picLocks noChangeAspect="1"/>
          </p:cNvPicPr>
          <p:nvPr/>
        </p:nvPicPr>
        <p:blipFill rotWithShape="1">
          <a:blip r:embed="rId4"/>
          <a:srcRect t="11135" r="9091" b="12254"/>
          <a:stretch/>
        </p:blipFill>
        <p:spPr>
          <a:xfrm>
            <a:off x="325" y="0"/>
            <a:ext cx="12191675" cy="6858000"/>
          </a:xfrm>
          <a:prstGeom prst="rect">
            <a:avLst/>
          </a:prstGeom>
        </p:spPr>
      </p:pic>
      <p:sp>
        <p:nvSpPr>
          <p:cNvPr id="2" name="Title 1">
            <a:extLst>
              <a:ext uri="{FF2B5EF4-FFF2-40B4-BE49-F238E27FC236}">
                <a16:creationId xmlns:a16="http://schemas.microsoft.com/office/drawing/2014/main" id="{EE7C2BDB-559E-C847-862D-98D21859C5C6}"/>
              </a:ext>
            </a:extLst>
          </p:cNvPr>
          <p:cNvSpPr>
            <a:spLocks noGrp="1"/>
          </p:cNvSpPr>
          <p:nvPr>
            <p:ph type="ctrTitle"/>
          </p:nvPr>
        </p:nvSpPr>
        <p:spPr>
          <a:xfrm>
            <a:off x="0" y="5154036"/>
            <a:ext cx="8047469" cy="556846"/>
          </a:xfrm>
        </p:spPr>
        <p:txBody>
          <a:bodyPr>
            <a:normAutofit fontScale="90000"/>
          </a:bodyPr>
          <a:lstStyle/>
          <a:p>
            <a:pPr algn="l"/>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Makes A Playlist Successful?</a:t>
            </a:r>
          </a:p>
        </p:txBody>
      </p:sp>
      <p:sp>
        <p:nvSpPr>
          <p:cNvPr id="3" name="Subtitle 2">
            <a:extLst>
              <a:ext uri="{FF2B5EF4-FFF2-40B4-BE49-F238E27FC236}">
                <a16:creationId xmlns:a16="http://schemas.microsoft.com/office/drawing/2014/main" id="{0018ADA3-E5EE-874F-B641-7DCBBB80C539}"/>
              </a:ext>
            </a:extLst>
          </p:cNvPr>
          <p:cNvSpPr>
            <a:spLocks noGrp="1"/>
          </p:cNvSpPr>
          <p:nvPr>
            <p:ph type="subTitle" idx="1"/>
          </p:nvPr>
        </p:nvSpPr>
        <p:spPr>
          <a:xfrm>
            <a:off x="3807150" y="5600693"/>
            <a:ext cx="3330231" cy="465402"/>
          </a:xfrm>
        </p:spPr>
        <p:txBody>
          <a:bodyPr>
            <a:normAutofit/>
          </a:bodyPr>
          <a:lstStyle/>
          <a:p>
            <a:r>
              <a:rPr lang="en-US" dirty="0"/>
              <a:t> </a:t>
            </a:r>
            <a:r>
              <a:rPr lang="en-US" b="1" dirty="0">
                <a:ln w="9525">
                  <a:solidFill>
                    <a:schemeClr val="bg1"/>
                  </a:solidFill>
                  <a:prstDash val="solid"/>
                </a:ln>
                <a:effectLst>
                  <a:outerShdw blurRad="12700" dist="38100" dir="2700000" algn="tl" rotWithShape="0">
                    <a:schemeClr val="bg1">
                      <a:lumMod val="50000"/>
                    </a:schemeClr>
                  </a:outerShdw>
                </a:effectLst>
              </a:rPr>
              <a:t>By Venkat Aganya Mutupuri</a:t>
            </a:r>
            <a:endParaRPr lang="en-US" dirty="0"/>
          </a:p>
        </p:txBody>
      </p:sp>
    </p:spTree>
    <p:extLst>
      <p:ext uri="{BB962C8B-B14F-4D97-AF65-F5344CB8AC3E}">
        <p14:creationId xmlns:p14="http://schemas.microsoft.com/office/powerpoint/2010/main" val="109519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ne in a crowd">
            <a:extLst>
              <a:ext uri="{FF2B5EF4-FFF2-40B4-BE49-F238E27FC236}">
                <a16:creationId xmlns:a16="http://schemas.microsoft.com/office/drawing/2014/main" id="{161EDADA-B4EB-4F2F-8774-DDA23E003DB6}"/>
              </a:ext>
            </a:extLst>
          </p:cNvPr>
          <p:cNvPicPr>
            <a:picLocks noChangeAspect="1"/>
          </p:cNvPicPr>
          <p:nvPr/>
        </p:nvPicPr>
        <p:blipFill rotWithShape="1">
          <a:blip r:embed="rId3">
            <a:alphaModFix amt="35000"/>
          </a:blip>
          <a:srcRect t="12500" r="-1" b="12498"/>
          <a:stretch/>
        </p:blipFill>
        <p:spPr>
          <a:xfrm>
            <a:off x="19965" y="-2"/>
            <a:ext cx="12191695" cy="6858000"/>
          </a:xfrm>
          <a:prstGeom prst="rect">
            <a:avLst/>
          </a:prstGeom>
        </p:spPr>
      </p:pic>
      <p:sp>
        <p:nvSpPr>
          <p:cNvPr id="2" name="Title 1">
            <a:extLst>
              <a:ext uri="{FF2B5EF4-FFF2-40B4-BE49-F238E27FC236}">
                <a16:creationId xmlns:a16="http://schemas.microsoft.com/office/drawing/2014/main" id="{38E4FD53-226C-A343-87C1-0D41A5D6C125}"/>
              </a:ext>
            </a:extLst>
          </p:cNvPr>
          <p:cNvSpPr>
            <a:spLocks noGrp="1"/>
          </p:cNvSpPr>
          <p:nvPr>
            <p:ph type="title"/>
          </p:nvPr>
        </p:nvSpPr>
        <p:spPr>
          <a:xfrm>
            <a:off x="-694171" y="4234539"/>
            <a:ext cx="5816024" cy="2623459"/>
          </a:xfrm>
        </p:spPr>
        <p:txBody>
          <a:bodyPr vert="horz" lIns="91440" tIns="45720" rIns="91440" bIns="45720" rtlCol="0" anchor="t">
            <a:normAutofit/>
          </a:bodyPr>
          <a:lstStyle/>
          <a:p>
            <a:r>
              <a:rPr lang="en-US" sz="6600" dirty="0"/>
              <a:t>Defining Success</a:t>
            </a:r>
          </a:p>
        </p:txBody>
      </p:sp>
    </p:spTree>
    <p:extLst>
      <p:ext uri="{BB962C8B-B14F-4D97-AF65-F5344CB8AC3E}">
        <p14:creationId xmlns:p14="http://schemas.microsoft.com/office/powerpoint/2010/main" val="79878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0486-9182-E343-B64A-03939016635C}"/>
              </a:ext>
            </a:extLst>
          </p:cNvPr>
          <p:cNvSpPr>
            <a:spLocks noGrp="1"/>
          </p:cNvSpPr>
          <p:nvPr>
            <p:ph type="title"/>
          </p:nvPr>
        </p:nvSpPr>
        <p:spPr/>
        <p:txBody>
          <a:bodyPr/>
          <a:lstStyle/>
          <a:p>
            <a:pPr algn="l"/>
            <a:r>
              <a:rPr lang="en-US" sz="3200" dirty="0"/>
              <a:t>Defining Success And Metrics To Measure Success</a:t>
            </a:r>
            <a:endParaRPr lang="en-US" dirty="0"/>
          </a:p>
        </p:txBody>
      </p:sp>
      <p:sp>
        <p:nvSpPr>
          <p:cNvPr id="3" name="Content Placeholder 2">
            <a:extLst>
              <a:ext uri="{FF2B5EF4-FFF2-40B4-BE49-F238E27FC236}">
                <a16:creationId xmlns:a16="http://schemas.microsoft.com/office/drawing/2014/main" id="{01305644-379C-C742-983C-CF41A1F673B6}"/>
              </a:ext>
            </a:extLst>
          </p:cNvPr>
          <p:cNvSpPr>
            <a:spLocks noGrp="1"/>
          </p:cNvSpPr>
          <p:nvPr>
            <p:ph idx="1"/>
          </p:nvPr>
        </p:nvSpPr>
        <p:spPr>
          <a:xfrm>
            <a:off x="2611808" y="2063262"/>
            <a:ext cx="7245045" cy="3403325"/>
          </a:xfrm>
        </p:spPr>
        <p:txBody>
          <a:bodyPr>
            <a:normAutofit lnSpcReduction="10000"/>
          </a:bodyPr>
          <a:lstStyle/>
          <a:p>
            <a:endParaRPr lang="en-US" dirty="0"/>
          </a:p>
          <a:p>
            <a:r>
              <a:rPr lang="en-US" dirty="0"/>
              <a:t>Success from a product perspective is to have high active users on the platform and engage users for longer stream time.</a:t>
            </a:r>
          </a:p>
          <a:p>
            <a:r>
              <a:rPr lang="en-US" dirty="0"/>
              <a:t>Metrics like dau, mau, streams30s, ma_streams30s will give us insight into active user streams over 30 seconds on the platform and give us insight into engagement with the playlists.</a:t>
            </a:r>
          </a:p>
          <a:p>
            <a:endParaRPr lang="en-US" dirty="0"/>
          </a:p>
        </p:txBody>
      </p:sp>
    </p:spTree>
    <p:extLst>
      <p:ext uri="{BB962C8B-B14F-4D97-AF65-F5344CB8AC3E}">
        <p14:creationId xmlns:p14="http://schemas.microsoft.com/office/powerpoint/2010/main" val="4003577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2E49-A4F3-9945-99B0-4E93989905F8}"/>
              </a:ext>
            </a:extLst>
          </p:cNvPr>
          <p:cNvSpPr>
            <a:spLocks noGrp="1"/>
          </p:cNvSpPr>
          <p:nvPr>
            <p:ph type="title"/>
          </p:nvPr>
        </p:nvSpPr>
        <p:spPr/>
        <p:txBody>
          <a:bodyPr/>
          <a:lstStyle/>
          <a:p>
            <a:pPr algn="l"/>
            <a:r>
              <a:rPr lang="en-US" dirty="0"/>
              <a:t>Classifying Playlists As Successful And Unsuccessful</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0945AA39-3B67-AF44-A3B3-729B67CC845E}"/>
              </a:ext>
            </a:extLst>
          </p:cNvPr>
          <p:cNvPicPr>
            <a:picLocks noGrp="1" noChangeAspect="1"/>
          </p:cNvPicPr>
          <p:nvPr>
            <p:ph idx="1"/>
          </p:nvPr>
        </p:nvPicPr>
        <p:blipFill>
          <a:blip r:embed="rId3"/>
          <a:stretch>
            <a:fillRect/>
          </a:stretch>
        </p:blipFill>
        <p:spPr>
          <a:xfrm>
            <a:off x="1238760" y="2064166"/>
            <a:ext cx="9852403" cy="1364834"/>
          </a:xfrm>
        </p:spPr>
      </p:pic>
      <p:sp>
        <p:nvSpPr>
          <p:cNvPr id="8" name="TextBox 7">
            <a:extLst>
              <a:ext uri="{FF2B5EF4-FFF2-40B4-BE49-F238E27FC236}">
                <a16:creationId xmlns:a16="http://schemas.microsoft.com/office/drawing/2014/main" id="{C7C7204B-A0D0-BA42-A9CC-C317F2999F87}"/>
              </a:ext>
            </a:extLst>
          </p:cNvPr>
          <p:cNvSpPr txBox="1"/>
          <p:nvPr/>
        </p:nvSpPr>
        <p:spPr>
          <a:xfrm>
            <a:off x="1524000" y="3843867"/>
            <a:ext cx="938106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Success for each metric: for each metric selected, data in the ¼ top quarter or top 25% is considered as successful, bottom ¾ quarter or bottom 75% is considered unsuccessful for the specific metric.</a:t>
            </a:r>
          </a:p>
          <a:p>
            <a:pPr marL="285750" indent="-285750">
              <a:buFont typeface="Arial" panose="020B0604020202020204" pitchFamily="34" charset="0"/>
              <a:buChar char="•"/>
            </a:pPr>
            <a:r>
              <a:rPr lang="en-US" dirty="0"/>
              <a:t>Defining a successful playlist: once we indicate success for each metric if the playlist is successful on all chosen metrics, the playlist is tagged as overall successful.</a:t>
            </a:r>
          </a:p>
          <a:p>
            <a:pPr marL="285750" indent="-285750">
              <a:buFont typeface="Arial" panose="020B0604020202020204" pitchFamily="34" charset="0"/>
              <a:buChar char="•"/>
            </a:pPr>
            <a:r>
              <a:rPr lang="en-US" dirty="0"/>
              <a:t>There are ~5% successful playlists of total playlists for all the chosen metrics.</a:t>
            </a:r>
            <a:endParaRPr lang="en-US" sz="1400" dirty="0"/>
          </a:p>
        </p:txBody>
      </p:sp>
    </p:spTree>
    <p:extLst>
      <p:ext uri="{BB962C8B-B14F-4D97-AF65-F5344CB8AC3E}">
        <p14:creationId xmlns:p14="http://schemas.microsoft.com/office/powerpoint/2010/main" val="3628795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D66A-530D-594B-B100-5ECD42E1415D}"/>
              </a:ext>
            </a:extLst>
          </p:cNvPr>
          <p:cNvSpPr>
            <a:spLocks noGrp="1"/>
          </p:cNvSpPr>
          <p:nvPr>
            <p:ph type="title"/>
          </p:nvPr>
        </p:nvSpPr>
        <p:spPr>
          <a:xfrm>
            <a:off x="2611808" y="808056"/>
            <a:ext cx="7563823" cy="833175"/>
          </a:xfrm>
        </p:spPr>
        <p:txBody>
          <a:bodyPr>
            <a:noAutofit/>
          </a:bodyPr>
          <a:lstStyle/>
          <a:p>
            <a:pPr algn="l"/>
            <a:r>
              <a:rPr lang="en-US" sz="2800" b="1" dirty="0"/>
              <a:t>Genres For Successful And Unsuccessful Playlists</a:t>
            </a:r>
            <a:endParaRPr lang="en-US" sz="2800" dirty="0"/>
          </a:p>
        </p:txBody>
      </p:sp>
      <p:pic>
        <p:nvPicPr>
          <p:cNvPr id="4098" name="Picture 2">
            <a:extLst>
              <a:ext uri="{FF2B5EF4-FFF2-40B4-BE49-F238E27FC236}">
                <a16:creationId xmlns:a16="http://schemas.microsoft.com/office/drawing/2014/main" id="{DFE01095-57FD-5149-8F6E-0D83AFE8F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808" y="1771779"/>
            <a:ext cx="7408986" cy="41665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A9E8B6-F74F-8642-9DF5-F1E3F11B5906}"/>
              </a:ext>
            </a:extLst>
          </p:cNvPr>
          <p:cNvSpPr txBox="1"/>
          <p:nvPr/>
        </p:nvSpPr>
        <p:spPr>
          <a:xfrm>
            <a:off x="2611808" y="6391758"/>
            <a:ext cx="419033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genre 1: highest weighted genre</a:t>
            </a:r>
          </a:p>
        </p:txBody>
      </p:sp>
      <p:sp>
        <p:nvSpPr>
          <p:cNvPr id="6" name="Up Arrow 5">
            <a:extLst>
              <a:ext uri="{FF2B5EF4-FFF2-40B4-BE49-F238E27FC236}">
                <a16:creationId xmlns:a16="http://schemas.microsoft.com/office/drawing/2014/main" id="{C423326C-61C0-7B44-ACC7-E264D95F1BA2}"/>
              </a:ext>
            </a:extLst>
          </p:cNvPr>
          <p:cNvSpPr/>
          <p:nvPr/>
        </p:nvSpPr>
        <p:spPr>
          <a:xfrm>
            <a:off x="3780016" y="5743592"/>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113441CE-F74B-C44D-867D-105D6C1E76ED}"/>
              </a:ext>
            </a:extLst>
          </p:cNvPr>
          <p:cNvSpPr/>
          <p:nvPr/>
        </p:nvSpPr>
        <p:spPr>
          <a:xfrm>
            <a:off x="6751534" y="5750085"/>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DD049CAA-DF70-AB48-8A35-CF28BDE5D177}"/>
              </a:ext>
            </a:extLst>
          </p:cNvPr>
          <p:cNvSpPr/>
          <p:nvPr/>
        </p:nvSpPr>
        <p:spPr>
          <a:xfrm>
            <a:off x="9723052" y="5830094"/>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A5F69DEE-232E-9F47-B337-E200D59DE70B}"/>
              </a:ext>
            </a:extLst>
          </p:cNvPr>
          <p:cNvSpPr/>
          <p:nvPr/>
        </p:nvSpPr>
        <p:spPr>
          <a:xfrm rot="10800000">
            <a:off x="6167430" y="1427134"/>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229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B09D-FA1D-D54F-82D1-885429032344}"/>
              </a:ext>
            </a:extLst>
          </p:cNvPr>
          <p:cNvSpPr>
            <a:spLocks noGrp="1"/>
          </p:cNvSpPr>
          <p:nvPr>
            <p:ph type="title"/>
          </p:nvPr>
        </p:nvSpPr>
        <p:spPr/>
        <p:txBody>
          <a:bodyPr>
            <a:normAutofit fontScale="90000"/>
          </a:bodyPr>
          <a:lstStyle/>
          <a:p>
            <a:pPr algn="l"/>
            <a:r>
              <a:rPr lang="en-US" sz="3100" b="1" dirty="0"/>
              <a:t>Moods For Successful And Unsuccessful Playlists</a:t>
            </a:r>
            <a:br>
              <a:rPr lang="en-US" b="1" dirty="0"/>
            </a:br>
            <a:endParaRPr lang="en-US" dirty="0"/>
          </a:p>
        </p:txBody>
      </p:sp>
      <p:sp>
        <p:nvSpPr>
          <p:cNvPr id="6" name="TextBox 5">
            <a:extLst>
              <a:ext uri="{FF2B5EF4-FFF2-40B4-BE49-F238E27FC236}">
                <a16:creationId xmlns:a16="http://schemas.microsoft.com/office/drawing/2014/main" id="{1C712505-E2DE-6C4E-9C23-A95D350D8875}"/>
              </a:ext>
            </a:extLst>
          </p:cNvPr>
          <p:cNvSpPr txBox="1"/>
          <p:nvPr/>
        </p:nvSpPr>
        <p:spPr>
          <a:xfrm>
            <a:off x="2611808" y="6370133"/>
            <a:ext cx="4190338"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mood 1: highest weighted mood</a:t>
            </a:r>
          </a:p>
        </p:txBody>
      </p:sp>
      <p:pic>
        <p:nvPicPr>
          <p:cNvPr id="5122" name="Picture 2">
            <a:extLst>
              <a:ext uri="{FF2B5EF4-FFF2-40B4-BE49-F238E27FC236}">
                <a16:creationId xmlns:a16="http://schemas.microsoft.com/office/drawing/2014/main" id="{F8FA2A6B-3511-A44A-8A1B-C2496A51B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808" y="1900314"/>
            <a:ext cx="7411423" cy="4106198"/>
          </a:xfrm>
          <a:prstGeom prst="rect">
            <a:avLst/>
          </a:prstGeom>
          <a:noFill/>
          <a:extLst>
            <a:ext uri="{909E8E84-426E-40DD-AFC4-6F175D3DCCD1}">
              <a14:hiddenFill xmlns:a14="http://schemas.microsoft.com/office/drawing/2010/main">
                <a:solidFill>
                  <a:srgbClr val="FFFFFF"/>
                </a:solidFill>
              </a14:hiddenFill>
            </a:ext>
          </a:extLst>
        </p:spPr>
      </p:pic>
      <p:sp>
        <p:nvSpPr>
          <p:cNvPr id="17" name="Up Arrow 16">
            <a:extLst>
              <a:ext uri="{FF2B5EF4-FFF2-40B4-BE49-F238E27FC236}">
                <a16:creationId xmlns:a16="http://schemas.microsoft.com/office/drawing/2014/main" id="{DCAD75F4-447B-2E48-847F-71A932DA7180}"/>
              </a:ext>
            </a:extLst>
          </p:cNvPr>
          <p:cNvSpPr/>
          <p:nvPr/>
        </p:nvSpPr>
        <p:spPr>
          <a:xfrm>
            <a:off x="4260663" y="5896768"/>
            <a:ext cx="240999" cy="306352"/>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a:extLst>
              <a:ext uri="{FF2B5EF4-FFF2-40B4-BE49-F238E27FC236}">
                <a16:creationId xmlns:a16="http://schemas.microsoft.com/office/drawing/2014/main" id="{84C121A5-2860-504C-B22C-A2D39F44A869}"/>
              </a:ext>
            </a:extLst>
          </p:cNvPr>
          <p:cNvSpPr/>
          <p:nvPr/>
        </p:nvSpPr>
        <p:spPr>
          <a:xfrm>
            <a:off x="6771994" y="5896768"/>
            <a:ext cx="240999" cy="306352"/>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219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CEC6E9-DFB3-8B4C-94A0-33B4F86A8ED2}"/>
              </a:ext>
            </a:extLst>
          </p:cNvPr>
          <p:cNvSpPr txBox="1"/>
          <p:nvPr/>
        </p:nvSpPr>
        <p:spPr>
          <a:xfrm>
            <a:off x="6291830" y="5762201"/>
            <a:ext cx="807590" cy="276999"/>
          </a:xfrm>
          <a:prstGeom prst="rect">
            <a:avLst/>
          </a:prstGeom>
          <a:noFill/>
        </p:spPr>
        <p:txBody>
          <a:bodyPr wrap="square" rtlCol="0">
            <a:spAutoFit/>
          </a:bodyPr>
          <a:lstStyle/>
          <a:p>
            <a:r>
              <a:rPr lang="en-US" sz="1200" dirty="0"/>
              <a:t>n_tracks</a:t>
            </a:r>
          </a:p>
        </p:txBody>
      </p:sp>
      <p:sp>
        <p:nvSpPr>
          <p:cNvPr id="5" name="TextBox 4">
            <a:extLst>
              <a:ext uri="{FF2B5EF4-FFF2-40B4-BE49-F238E27FC236}">
                <a16:creationId xmlns:a16="http://schemas.microsoft.com/office/drawing/2014/main" id="{0FCD1B98-1B59-594A-B24D-11DBDB2DC80F}"/>
              </a:ext>
            </a:extLst>
          </p:cNvPr>
          <p:cNvSpPr txBox="1"/>
          <p:nvPr/>
        </p:nvSpPr>
        <p:spPr>
          <a:xfrm>
            <a:off x="1026727" y="6129065"/>
            <a:ext cx="7214596"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As the number of tracks, albums and artists increase the percentage of successful playlists increase as well, in small numbers</a:t>
            </a:r>
          </a:p>
        </p:txBody>
      </p:sp>
      <p:sp>
        <p:nvSpPr>
          <p:cNvPr id="33" name="TextBox 32">
            <a:extLst>
              <a:ext uri="{FF2B5EF4-FFF2-40B4-BE49-F238E27FC236}">
                <a16:creationId xmlns:a16="http://schemas.microsoft.com/office/drawing/2014/main" id="{2970CF5B-00FF-024A-B290-402CF7751B3E}"/>
              </a:ext>
            </a:extLst>
          </p:cNvPr>
          <p:cNvSpPr txBox="1"/>
          <p:nvPr/>
        </p:nvSpPr>
        <p:spPr>
          <a:xfrm>
            <a:off x="1026727" y="5762200"/>
            <a:ext cx="1055077" cy="276999"/>
          </a:xfrm>
          <a:prstGeom prst="rect">
            <a:avLst/>
          </a:prstGeom>
          <a:noFill/>
        </p:spPr>
        <p:txBody>
          <a:bodyPr wrap="square" rtlCol="0">
            <a:spAutoFit/>
          </a:bodyPr>
          <a:lstStyle/>
          <a:p>
            <a:r>
              <a:rPr lang="en-US" sz="1200" dirty="0"/>
              <a:t>n_albums</a:t>
            </a:r>
          </a:p>
        </p:txBody>
      </p:sp>
      <p:sp>
        <p:nvSpPr>
          <p:cNvPr id="34" name="TextBox 33">
            <a:extLst>
              <a:ext uri="{FF2B5EF4-FFF2-40B4-BE49-F238E27FC236}">
                <a16:creationId xmlns:a16="http://schemas.microsoft.com/office/drawing/2014/main" id="{F68AF4DD-4A8D-AC4E-9C43-A225CB3C3AAB}"/>
              </a:ext>
            </a:extLst>
          </p:cNvPr>
          <p:cNvSpPr txBox="1"/>
          <p:nvPr/>
        </p:nvSpPr>
        <p:spPr>
          <a:xfrm>
            <a:off x="5583672" y="2572177"/>
            <a:ext cx="1055077" cy="276999"/>
          </a:xfrm>
          <a:prstGeom prst="rect">
            <a:avLst/>
          </a:prstGeom>
          <a:noFill/>
        </p:spPr>
        <p:txBody>
          <a:bodyPr wrap="square" rtlCol="0">
            <a:spAutoFit/>
          </a:bodyPr>
          <a:lstStyle/>
          <a:p>
            <a:r>
              <a:rPr lang="en-US" sz="1200" dirty="0"/>
              <a:t>n_artists</a:t>
            </a:r>
          </a:p>
        </p:txBody>
      </p:sp>
      <p:sp>
        <p:nvSpPr>
          <p:cNvPr id="37" name="Title 1">
            <a:extLst>
              <a:ext uri="{FF2B5EF4-FFF2-40B4-BE49-F238E27FC236}">
                <a16:creationId xmlns:a16="http://schemas.microsoft.com/office/drawing/2014/main" id="{595F8B0E-6C71-9F42-99CC-BE95234E733E}"/>
              </a:ext>
            </a:extLst>
          </p:cNvPr>
          <p:cNvSpPr>
            <a:spLocks noGrp="1"/>
          </p:cNvSpPr>
          <p:nvPr>
            <p:ph type="title"/>
          </p:nvPr>
        </p:nvSpPr>
        <p:spPr>
          <a:xfrm>
            <a:off x="2478476" y="885923"/>
            <a:ext cx="3872024" cy="994586"/>
          </a:xfrm>
        </p:spPr>
        <p:txBody>
          <a:bodyPr>
            <a:normAutofit/>
          </a:bodyPr>
          <a:lstStyle/>
          <a:p>
            <a:pPr algn="l"/>
            <a:r>
              <a:rPr lang="en-US" sz="2000" dirty="0"/>
              <a:t>Number Of Tracks, Artists And Albums For Successful And Unsuccessful Playlists </a:t>
            </a:r>
          </a:p>
        </p:txBody>
      </p:sp>
      <p:pic>
        <p:nvPicPr>
          <p:cNvPr id="1032" name="Picture 8">
            <a:extLst>
              <a:ext uri="{FF2B5EF4-FFF2-40B4-BE49-F238E27FC236}">
                <a16:creationId xmlns:a16="http://schemas.microsoft.com/office/drawing/2014/main" id="{CFA916DD-D028-E64F-B994-5FA1734BC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500" y="3233141"/>
            <a:ext cx="5008901" cy="25448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551BA55-0094-8146-8E94-C30B4E02D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830" y="267270"/>
            <a:ext cx="5008901" cy="2544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9F7C7AA-0037-8542-AAE0-EBA35F26B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309" y="3233141"/>
            <a:ext cx="5008901" cy="254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480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5560-FDDC-AC46-9572-87240C3A9F22}"/>
              </a:ext>
            </a:extLst>
          </p:cNvPr>
          <p:cNvSpPr>
            <a:spLocks noGrp="1"/>
          </p:cNvSpPr>
          <p:nvPr>
            <p:ph type="title"/>
          </p:nvPr>
        </p:nvSpPr>
        <p:spPr/>
        <p:txBody>
          <a:bodyPr/>
          <a:lstStyle/>
          <a:p>
            <a:pPr algn="l"/>
            <a:r>
              <a:rPr lang="en-US" dirty="0"/>
              <a:t>Summary</a:t>
            </a:r>
          </a:p>
        </p:txBody>
      </p:sp>
      <p:sp>
        <p:nvSpPr>
          <p:cNvPr id="3" name="Content Placeholder 2">
            <a:extLst>
              <a:ext uri="{FF2B5EF4-FFF2-40B4-BE49-F238E27FC236}">
                <a16:creationId xmlns:a16="http://schemas.microsoft.com/office/drawing/2014/main" id="{9BFA9B4F-BFEC-824C-965C-673FCA2F8E5A}"/>
              </a:ext>
            </a:extLst>
          </p:cNvPr>
          <p:cNvSpPr>
            <a:spLocks noGrp="1"/>
          </p:cNvSpPr>
          <p:nvPr>
            <p:ph idx="1"/>
          </p:nvPr>
        </p:nvSpPr>
        <p:spPr/>
        <p:txBody>
          <a:bodyPr>
            <a:normAutofit fontScale="92500" lnSpcReduction="10000"/>
          </a:bodyPr>
          <a:lstStyle/>
          <a:p>
            <a:r>
              <a:rPr lang="en-US" dirty="0"/>
              <a:t>There are a total of 403366 playlists and 19780 are successful for all the metrics, ~5% of the playlists.</a:t>
            </a:r>
          </a:p>
          <a:p>
            <a:r>
              <a:rPr lang="en-US" dirty="0"/>
              <a:t>Genres like Blues, Latin and Traditional are popular over successful playlists and genres like Alternative, Dance &amp; House, Rap are popular over unsuccessful playlists.</a:t>
            </a:r>
          </a:p>
          <a:p>
            <a:r>
              <a:rPr lang="en-US" dirty="0"/>
              <a:t>Moods like Easy Going, Peaceful and Romantic are popular over successful playlists and moods like Defiant, Melancholy and Yearning are popular over unsuccessful playlists.</a:t>
            </a:r>
          </a:p>
          <a:p>
            <a:r>
              <a:rPr lang="en-US" dirty="0"/>
              <a:t>Having a greater number of tracks, albums, artists shows some positive impact over successful playlists.</a:t>
            </a:r>
          </a:p>
          <a:p>
            <a:endParaRPr lang="en-US" dirty="0"/>
          </a:p>
        </p:txBody>
      </p:sp>
    </p:spTree>
    <p:extLst>
      <p:ext uri="{BB962C8B-B14F-4D97-AF65-F5344CB8AC3E}">
        <p14:creationId xmlns:p14="http://schemas.microsoft.com/office/powerpoint/2010/main" val="423090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pic>
        <p:nvPicPr>
          <p:cNvPr id="5" name="Picture 4" descr="Rolls of blueprints">
            <a:extLst>
              <a:ext uri="{FF2B5EF4-FFF2-40B4-BE49-F238E27FC236}">
                <a16:creationId xmlns:a16="http://schemas.microsoft.com/office/drawing/2014/main" id="{8FED1FA0-1430-4180-9806-F9FF4D83C47B}"/>
              </a:ext>
            </a:extLst>
          </p:cNvPr>
          <p:cNvPicPr>
            <a:picLocks noChangeAspect="1"/>
          </p:cNvPicPr>
          <p:nvPr/>
        </p:nvPicPr>
        <p:blipFill rotWithShape="1">
          <a:blip r:embed="rId6"/>
          <a:srcRect t="2412" r="-1" b="13316"/>
          <a:stretch/>
        </p:blipFill>
        <p:spPr>
          <a:xfrm>
            <a:off x="20" y="227"/>
            <a:ext cx="12191675" cy="6858000"/>
          </a:xfrm>
          <a:prstGeom prst="rect">
            <a:avLst/>
          </a:prstGeom>
        </p:spPr>
      </p:pic>
      <p:pic>
        <p:nvPicPr>
          <p:cNvPr id="23" name="Picture 22">
            <a:extLst>
              <a:ext uri="{FF2B5EF4-FFF2-40B4-BE49-F238E27FC236}">
                <a16:creationId xmlns:a16="http://schemas.microsoft.com/office/drawing/2014/main" id="{97E95E2F-46AB-4CC1-B3EC-E895B83649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5" name="Picture 24">
            <a:extLst>
              <a:ext uri="{FF2B5EF4-FFF2-40B4-BE49-F238E27FC236}">
                <a16:creationId xmlns:a16="http://schemas.microsoft.com/office/drawing/2014/main" id="{948DAB23-6C4D-4138-8D67-DC09574BC8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7" name="Rectangle 26">
            <a:extLst>
              <a:ext uri="{FF2B5EF4-FFF2-40B4-BE49-F238E27FC236}">
                <a16:creationId xmlns:a16="http://schemas.microsoft.com/office/drawing/2014/main" id="{27F7FCF9-9DC8-4809-ABA1-9E838A2C2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DABCB5-7B43-4F1E-A92D-40B7FC42C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068540E-7885-4861-BD0F-31569004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E54B98-C704-EB42-9AA4-FA07DBDC8A3B}"/>
              </a:ext>
            </a:extLst>
          </p:cNvPr>
          <p:cNvSpPr>
            <a:spLocks noGrp="1"/>
          </p:cNvSpPr>
          <p:nvPr>
            <p:ph type="title"/>
          </p:nvPr>
        </p:nvSpPr>
        <p:spPr>
          <a:xfrm>
            <a:off x="1964040" y="3428998"/>
            <a:ext cx="4128142" cy="2268559"/>
          </a:xfrm>
        </p:spPr>
        <p:txBody>
          <a:bodyPr vert="horz" lIns="91440" tIns="45720" rIns="91440" bIns="45720" rtlCol="0" anchor="t">
            <a:normAutofit/>
          </a:bodyPr>
          <a:lstStyle/>
          <a:p>
            <a:r>
              <a:rPr lang="en-US" sz="6000" dirty="0"/>
              <a:t>Schema Design</a:t>
            </a:r>
          </a:p>
        </p:txBody>
      </p:sp>
      <p:sp>
        <p:nvSpPr>
          <p:cNvPr id="33" name="Rectangle 32">
            <a:extLst>
              <a:ext uri="{FF2B5EF4-FFF2-40B4-BE49-F238E27FC236}">
                <a16:creationId xmlns:a16="http://schemas.microsoft.com/office/drawing/2014/main" id="{803A8740-FDD5-4A54-851E-CEC119ED8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58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ADCF5-6BBD-384C-B5FC-24C74CD59247}"/>
              </a:ext>
            </a:extLst>
          </p:cNvPr>
          <p:cNvSpPr>
            <a:spLocks noGrp="1"/>
          </p:cNvSpPr>
          <p:nvPr>
            <p:ph type="title"/>
          </p:nvPr>
        </p:nvSpPr>
        <p:spPr>
          <a:xfrm>
            <a:off x="2311567" y="2197084"/>
            <a:ext cx="6150539" cy="640685"/>
          </a:xfrm>
        </p:spPr>
        <p:txBody>
          <a:bodyPr>
            <a:normAutofit/>
          </a:bodyPr>
          <a:lstStyle/>
          <a:p>
            <a:pPr algn="l"/>
            <a:r>
              <a:rPr lang="en-US" sz="1600" dirty="0"/>
              <a:t>Considerations and Assumptions:</a:t>
            </a:r>
          </a:p>
        </p:txBody>
      </p:sp>
      <p:sp>
        <p:nvSpPr>
          <p:cNvPr id="3" name="Content Placeholder 2">
            <a:extLst>
              <a:ext uri="{FF2B5EF4-FFF2-40B4-BE49-F238E27FC236}">
                <a16:creationId xmlns:a16="http://schemas.microsoft.com/office/drawing/2014/main" id="{74109366-2D75-C245-8AFC-13D2FDBB595E}"/>
              </a:ext>
            </a:extLst>
          </p:cNvPr>
          <p:cNvSpPr>
            <a:spLocks noGrp="1"/>
          </p:cNvSpPr>
          <p:nvPr>
            <p:ph idx="1"/>
          </p:nvPr>
        </p:nvSpPr>
        <p:spPr>
          <a:xfrm>
            <a:off x="2311567" y="3064901"/>
            <a:ext cx="7796540" cy="3640699"/>
          </a:xfrm>
        </p:spPr>
        <p:txBody>
          <a:bodyPr>
            <a:normAutofit fontScale="92500" lnSpcReduction="20000"/>
          </a:bodyPr>
          <a:lstStyle/>
          <a:p>
            <a:endParaRPr lang="en-US" sz="1600" dirty="0"/>
          </a:p>
          <a:p>
            <a:r>
              <a:rPr lang="en-US" sz="1600" dirty="0"/>
              <a:t>Stared with the lowest grain for playlist analysis, definition of dimensions and facts will help slice the data across multiple dimensions.</a:t>
            </a:r>
          </a:p>
          <a:p>
            <a:r>
              <a:rPr lang="en-US" sz="1600" dirty="0"/>
              <a:t>Understanding the structure of source data gives a clear picture on schema design.</a:t>
            </a:r>
          </a:p>
          <a:p>
            <a:r>
              <a:rPr lang="en-US" sz="1600" dirty="0"/>
              <a:t>Extended discussions are necessary with the consumer of schema on how data must be presented so that the user may not have to do additional transformations for further analysis.</a:t>
            </a:r>
          </a:p>
          <a:p>
            <a:r>
              <a:rPr lang="en-US" sz="1600" dirty="0"/>
              <a:t>The schema is created keeping presented data set in mind.</a:t>
            </a:r>
          </a:p>
          <a:p>
            <a:r>
              <a:rPr lang="en-US" sz="1600" dirty="0"/>
              <a:t>Some assumptions were made while designing the schema like: we have tables for songs, song plays, tracks, playlist, albums, user information etc.</a:t>
            </a:r>
          </a:p>
          <a:p>
            <a:endParaRPr lang="en-US" sz="1600" dirty="0"/>
          </a:p>
          <a:p>
            <a:pPr marL="0" indent="0">
              <a:buNone/>
            </a:pPr>
            <a:endParaRPr lang="en-US" sz="1600" dirty="0"/>
          </a:p>
          <a:p>
            <a:endParaRPr lang="en-US" dirty="0"/>
          </a:p>
        </p:txBody>
      </p:sp>
      <p:sp>
        <p:nvSpPr>
          <p:cNvPr id="4" name="Title 1">
            <a:extLst>
              <a:ext uri="{FF2B5EF4-FFF2-40B4-BE49-F238E27FC236}">
                <a16:creationId xmlns:a16="http://schemas.microsoft.com/office/drawing/2014/main" id="{1C1A925A-9787-F84E-A925-841A0A948E70}"/>
              </a:ext>
            </a:extLst>
          </p:cNvPr>
          <p:cNvSpPr txBox="1">
            <a:spLocks/>
          </p:cNvSpPr>
          <p:nvPr/>
        </p:nvSpPr>
        <p:spPr>
          <a:xfrm>
            <a:off x="2379300" y="892724"/>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400" dirty="0"/>
              <a:t>How would you change the current schema, or design a new one, to make it more analysis friendly?</a:t>
            </a:r>
            <a:br>
              <a:rPr lang="en-US" sz="1200" dirty="0"/>
            </a:br>
            <a:endParaRPr lang="en-US" sz="1200" dirty="0"/>
          </a:p>
        </p:txBody>
      </p:sp>
    </p:spTree>
    <p:extLst>
      <p:ext uri="{BB962C8B-B14F-4D97-AF65-F5344CB8AC3E}">
        <p14:creationId xmlns:p14="http://schemas.microsoft.com/office/powerpoint/2010/main" val="3343579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D122-7911-0E43-A121-B91240836EB0}"/>
              </a:ext>
            </a:extLst>
          </p:cNvPr>
          <p:cNvSpPr>
            <a:spLocks noGrp="1"/>
          </p:cNvSpPr>
          <p:nvPr>
            <p:ph type="title"/>
          </p:nvPr>
        </p:nvSpPr>
        <p:spPr/>
        <p:txBody>
          <a:bodyPr/>
          <a:lstStyle/>
          <a:p>
            <a:pPr algn="l"/>
            <a:r>
              <a:rPr lang="en-US" dirty="0"/>
              <a:t>Schema Design</a:t>
            </a:r>
          </a:p>
        </p:txBody>
      </p:sp>
      <p:pic>
        <p:nvPicPr>
          <p:cNvPr id="17" name="Content Placeholder 16" descr="Diagram&#10;&#10;Description automatically generated">
            <a:extLst>
              <a:ext uri="{FF2B5EF4-FFF2-40B4-BE49-F238E27FC236}">
                <a16:creationId xmlns:a16="http://schemas.microsoft.com/office/drawing/2014/main" id="{10FE1F4B-A433-5D49-85D5-557860B87E07}"/>
              </a:ext>
            </a:extLst>
          </p:cNvPr>
          <p:cNvPicPr>
            <a:picLocks noGrp="1" noChangeAspect="1"/>
          </p:cNvPicPr>
          <p:nvPr>
            <p:ph idx="1"/>
          </p:nvPr>
        </p:nvPicPr>
        <p:blipFill>
          <a:blip r:embed="rId3"/>
          <a:stretch>
            <a:fillRect/>
          </a:stretch>
        </p:blipFill>
        <p:spPr>
          <a:xfrm>
            <a:off x="2013527" y="1419734"/>
            <a:ext cx="8195626" cy="4630230"/>
          </a:xfrm>
        </p:spPr>
      </p:pic>
    </p:spTree>
    <p:extLst>
      <p:ext uri="{BB962C8B-B14F-4D97-AF65-F5344CB8AC3E}">
        <p14:creationId xmlns:p14="http://schemas.microsoft.com/office/powerpoint/2010/main" val="236969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AD81-86DB-DB45-B651-68B708CDF04C}"/>
              </a:ext>
            </a:extLst>
          </p:cNvPr>
          <p:cNvSpPr>
            <a:spLocks noGrp="1"/>
          </p:cNvSpPr>
          <p:nvPr>
            <p:ph type="title"/>
          </p:nvPr>
        </p:nvSpPr>
        <p:spPr>
          <a:xfrm>
            <a:off x="2412822" y="752396"/>
            <a:ext cx="3995931" cy="480055"/>
          </a:xfrm>
        </p:spPr>
        <p:txBody>
          <a:bodyPr>
            <a:normAutofit fontScale="90000"/>
          </a:bodyPr>
          <a:lstStyle/>
          <a:p>
            <a:pPr algn="l"/>
            <a:r>
              <a:rPr lang="en-US" dirty="0"/>
              <a:t>Agenda</a:t>
            </a:r>
          </a:p>
        </p:txBody>
      </p:sp>
      <p:sp>
        <p:nvSpPr>
          <p:cNvPr id="3" name="Content Placeholder 2">
            <a:extLst>
              <a:ext uri="{FF2B5EF4-FFF2-40B4-BE49-F238E27FC236}">
                <a16:creationId xmlns:a16="http://schemas.microsoft.com/office/drawing/2014/main" id="{BEB2453C-CE1E-494D-AA75-83DE03E78E32}"/>
              </a:ext>
            </a:extLst>
          </p:cNvPr>
          <p:cNvSpPr>
            <a:spLocks noGrp="1"/>
          </p:cNvSpPr>
          <p:nvPr>
            <p:ph idx="1"/>
          </p:nvPr>
        </p:nvSpPr>
        <p:spPr>
          <a:xfrm>
            <a:off x="1916264" y="2449003"/>
            <a:ext cx="7818988" cy="4349362"/>
          </a:xfrm>
        </p:spPr>
        <p:txBody>
          <a:bodyPr>
            <a:normAutofit fontScale="25000" lnSpcReduction="20000"/>
          </a:bodyPr>
          <a:lstStyle/>
          <a:p>
            <a:pPr marL="0" indent="0">
              <a:lnSpc>
                <a:spcPct val="100000"/>
              </a:lnSpc>
              <a:buNone/>
            </a:pPr>
            <a:r>
              <a:rPr lang="en-US" sz="4400" dirty="0"/>
              <a:t>Part A:</a:t>
            </a:r>
          </a:p>
          <a:p>
            <a:pPr>
              <a:lnSpc>
                <a:spcPct val="100000"/>
              </a:lnSpc>
            </a:pPr>
            <a:r>
              <a:rPr lang="en-US" sz="4400" dirty="0"/>
              <a:t>Problem Statement And Dataset</a:t>
            </a:r>
          </a:p>
          <a:p>
            <a:pPr>
              <a:lnSpc>
                <a:spcPct val="100000"/>
              </a:lnSpc>
            </a:pPr>
            <a:r>
              <a:rPr lang="en-US" sz="4400" dirty="0"/>
              <a:t>Summary Statistics</a:t>
            </a:r>
          </a:p>
          <a:p>
            <a:pPr>
              <a:lnSpc>
                <a:spcPct val="100000"/>
              </a:lnSpc>
            </a:pPr>
            <a:r>
              <a:rPr lang="en-US" sz="4400" dirty="0"/>
              <a:t>Defining Success And Metrics To Measure Success</a:t>
            </a:r>
          </a:p>
          <a:p>
            <a:pPr>
              <a:lnSpc>
                <a:spcPct val="100000"/>
              </a:lnSpc>
            </a:pPr>
            <a:r>
              <a:rPr lang="en-US" sz="4400" dirty="0"/>
              <a:t>Exploring Successful And Unsuccessful Playlists</a:t>
            </a:r>
          </a:p>
          <a:p>
            <a:pPr>
              <a:lnSpc>
                <a:spcPct val="100000"/>
              </a:lnSpc>
            </a:pPr>
            <a:r>
              <a:rPr lang="en-US" sz="4400" dirty="0"/>
              <a:t>Summary</a:t>
            </a:r>
          </a:p>
          <a:p>
            <a:pPr marL="0" indent="0">
              <a:lnSpc>
                <a:spcPct val="100000"/>
              </a:lnSpc>
              <a:buNone/>
            </a:pPr>
            <a:r>
              <a:rPr lang="en-US" sz="4400" dirty="0"/>
              <a:t>Part B:</a:t>
            </a:r>
          </a:p>
          <a:p>
            <a:pPr>
              <a:lnSpc>
                <a:spcPct val="100000"/>
              </a:lnSpc>
            </a:pPr>
            <a:r>
              <a:rPr lang="en-US" sz="4400" dirty="0"/>
              <a:t>How would you change the current schema, or design a new one, to make it more analysis friendly?</a:t>
            </a:r>
          </a:p>
          <a:p>
            <a:r>
              <a:rPr lang="en-US" sz="4400" dirty="0"/>
              <a:t>If this data was scaled up 1000x, across multiple tables, how would you have differently designed your solution and why? What about if the data was scaled up 1000000x?</a:t>
            </a:r>
          </a:p>
          <a:p>
            <a:r>
              <a:rPr lang="en-US" sz="4400" dirty="0"/>
              <a:t>If you were asked to produce a version of your work which ran in an automated way, how would you do so?</a:t>
            </a:r>
          </a:p>
          <a:p>
            <a:pPr>
              <a:lnSpc>
                <a:spcPct val="100000"/>
              </a:lnSpc>
            </a:pPr>
            <a:endParaRPr lang="en-US" sz="900" dirty="0"/>
          </a:p>
          <a:p>
            <a:pPr>
              <a:lnSpc>
                <a:spcPct val="100000"/>
              </a:lnSpc>
            </a:pPr>
            <a:endParaRPr lang="en-US" sz="900" dirty="0"/>
          </a:p>
          <a:p>
            <a:pPr>
              <a:lnSpc>
                <a:spcPct val="100000"/>
              </a:lnSpc>
            </a:pPr>
            <a:endParaRPr lang="en-US" sz="900" dirty="0"/>
          </a:p>
          <a:p>
            <a:pPr>
              <a:lnSpc>
                <a:spcPct val="100000"/>
              </a:lnSpc>
            </a:pPr>
            <a:endParaRPr lang="en-US" sz="1050" dirty="0"/>
          </a:p>
          <a:p>
            <a:pPr>
              <a:lnSpc>
                <a:spcPct val="100000"/>
              </a:lnSpc>
            </a:pPr>
            <a:endParaRPr lang="en-US" sz="1300" dirty="0"/>
          </a:p>
          <a:p>
            <a:pPr marL="0" indent="0" algn="just">
              <a:lnSpc>
                <a:spcPct val="100000"/>
              </a:lnSpc>
              <a:buNone/>
            </a:pPr>
            <a:endParaRPr lang="en-US" sz="1300" dirty="0"/>
          </a:p>
          <a:p>
            <a:pPr marL="0" indent="0">
              <a:lnSpc>
                <a:spcPct val="100000"/>
              </a:lnSpc>
              <a:buNone/>
            </a:pPr>
            <a:endParaRPr lang="en-US" sz="1600" dirty="0"/>
          </a:p>
          <a:p>
            <a:pPr>
              <a:lnSpc>
                <a:spcPct val="100000"/>
              </a:lnSpc>
            </a:pPr>
            <a:endParaRPr lang="en-US" sz="1600" dirty="0"/>
          </a:p>
        </p:txBody>
      </p:sp>
    </p:spTree>
    <p:extLst>
      <p:ext uri="{BB962C8B-B14F-4D97-AF65-F5344CB8AC3E}">
        <p14:creationId xmlns:p14="http://schemas.microsoft.com/office/powerpoint/2010/main" val="3022090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pic>
        <p:nvPicPr>
          <p:cNvPr id="5" name="Picture 4" descr="Bridge at sunrise">
            <a:extLst>
              <a:ext uri="{FF2B5EF4-FFF2-40B4-BE49-F238E27FC236}">
                <a16:creationId xmlns:a16="http://schemas.microsoft.com/office/drawing/2014/main" id="{BF5CC504-9314-4087-AF24-730CA69DFE7D}"/>
              </a:ext>
            </a:extLst>
          </p:cNvPr>
          <p:cNvPicPr>
            <a:picLocks noChangeAspect="1"/>
          </p:cNvPicPr>
          <p:nvPr/>
        </p:nvPicPr>
        <p:blipFill rotWithShape="1">
          <a:blip r:embed="rId6"/>
          <a:srcRect t="3169" r="-1" b="12559"/>
          <a:stretch/>
        </p:blipFill>
        <p:spPr>
          <a:xfrm>
            <a:off x="20" y="227"/>
            <a:ext cx="12191675" cy="6858000"/>
          </a:xfrm>
          <a:prstGeom prst="rect">
            <a:avLst/>
          </a:prstGeom>
        </p:spPr>
      </p:pic>
      <p:pic>
        <p:nvPicPr>
          <p:cNvPr id="23" name="Picture 22">
            <a:extLst>
              <a:ext uri="{FF2B5EF4-FFF2-40B4-BE49-F238E27FC236}">
                <a16:creationId xmlns:a16="http://schemas.microsoft.com/office/drawing/2014/main" id="{97E95E2F-46AB-4CC1-B3EC-E895B83649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5" name="Picture 24">
            <a:extLst>
              <a:ext uri="{FF2B5EF4-FFF2-40B4-BE49-F238E27FC236}">
                <a16:creationId xmlns:a16="http://schemas.microsoft.com/office/drawing/2014/main" id="{948DAB23-6C4D-4138-8D67-DC09574BC8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7" name="Rectangle 26">
            <a:extLst>
              <a:ext uri="{FF2B5EF4-FFF2-40B4-BE49-F238E27FC236}">
                <a16:creationId xmlns:a16="http://schemas.microsoft.com/office/drawing/2014/main" id="{27F7FCF9-9DC8-4809-ABA1-9E838A2C2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DABCB5-7B43-4F1E-A92D-40B7FC42C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068540E-7885-4861-BD0F-31569004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0EF06-CB10-6B47-ABB2-B2495C739DCD}"/>
              </a:ext>
            </a:extLst>
          </p:cNvPr>
          <p:cNvSpPr>
            <a:spLocks noGrp="1"/>
          </p:cNvSpPr>
          <p:nvPr>
            <p:ph type="title"/>
          </p:nvPr>
        </p:nvSpPr>
        <p:spPr>
          <a:xfrm>
            <a:off x="1964040" y="3428998"/>
            <a:ext cx="4128142" cy="2268559"/>
          </a:xfrm>
        </p:spPr>
        <p:txBody>
          <a:bodyPr vert="horz" lIns="91440" tIns="45720" rIns="91440" bIns="45720" rtlCol="0" anchor="t">
            <a:normAutofit/>
          </a:bodyPr>
          <a:lstStyle/>
          <a:p>
            <a:r>
              <a:rPr lang="en-US" sz="6000" dirty="0"/>
              <a:t>Scaling Up</a:t>
            </a:r>
          </a:p>
        </p:txBody>
      </p:sp>
      <p:sp>
        <p:nvSpPr>
          <p:cNvPr id="33" name="Rectangle 32">
            <a:extLst>
              <a:ext uri="{FF2B5EF4-FFF2-40B4-BE49-F238E27FC236}">
                <a16:creationId xmlns:a16="http://schemas.microsoft.com/office/drawing/2014/main" id="{803A8740-FDD5-4A54-851E-CEC119ED8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913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A3EF-53A1-1C47-B41A-1FFA3FB0D384}"/>
              </a:ext>
            </a:extLst>
          </p:cNvPr>
          <p:cNvSpPr>
            <a:spLocks noGrp="1"/>
          </p:cNvSpPr>
          <p:nvPr>
            <p:ph type="title"/>
          </p:nvPr>
        </p:nvSpPr>
        <p:spPr/>
        <p:txBody>
          <a:bodyPr>
            <a:noAutofit/>
          </a:bodyPr>
          <a:lstStyle/>
          <a:p>
            <a:pPr lvl="0" algn="l"/>
            <a:r>
              <a:rPr lang="en-US" sz="1800" dirty="0"/>
              <a:t>If this data was scaled up 1000x, across multiple tables, how would you have differently</a:t>
            </a:r>
            <a:br>
              <a:rPr lang="en-US" sz="1800" dirty="0"/>
            </a:br>
            <a:r>
              <a:rPr lang="en-US" sz="1800" dirty="0"/>
              <a:t>designed your solution and why? What about if the data was scaled up 1000000x?</a:t>
            </a:r>
            <a:br>
              <a:rPr lang="en-US" sz="1800" dirty="0"/>
            </a:br>
            <a:endParaRPr lang="en-US" sz="1800" dirty="0"/>
          </a:p>
        </p:txBody>
      </p:sp>
      <p:sp>
        <p:nvSpPr>
          <p:cNvPr id="3" name="Content Placeholder 2">
            <a:extLst>
              <a:ext uri="{FF2B5EF4-FFF2-40B4-BE49-F238E27FC236}">
                <a16:creationId xmlns:a16="http://schemas.microsoft.com/office/drawing/2014/main" id="{A6EBD92D-29A6-7B44-904A-C11F5027E12D}"/>
              </a:ext>
            </a:extLst>
          </p:cNvPr>
          <p:cNvSpPr>
            <a:spLocks noGrp="1"/>
          </p:cNvSpPr>
          <p:nvPr>
            <p:ph idx="1"/>
          </p:nvPr>
        </p:nvSpPr>
        <p:spPr>
          <a:xfrm>
            <a:off x="2611808" y="2409245"/>
            <a:ext cx="7796540" cy="3640699"/>
          </a:xfrm>
        </p:spPr>
        <p:txBody>
          <a:bodyPr>
            <a:normAutofit fontScale="62500" lnSpcReduction="20000"/>
          </a:bodyPr>
          <a:lstStyle/>
          <a:p>
            <a:r>
              <a:rPr lang="en-US" sz="2100" dirty="0"/>
              <a:t>Schema design: </a:t>
            </a:r>
          </a:p>
          <a:p>
            <a:pPr lvl="1"/>
            <a:r>
              <a:rPr lang="en-US" sz="2100" dirty="0"/>
              <a:t>Keeping tables compact by not adding additional attributes to the dataset outside the scope of analytic function.</a:t>
            </a:r>
          </a:p>
          <a:p>
            <a:pPr lvl="1"/>
            <a:r>
              <a:rPr lang="en-US" sz="2100" dirty="0"/>
              <a:t>Right level of normalization, additional normalizing of data will result in complicated schema design and affects the performance. </a:t>
            </a:r>
          </a:p>
          <a:p>
            <a:pPr lvl="1"/>
            <a:r>
              <a:rPr lang="en-US" sz="2100" dirty="0"/>
              <a:t>Right key design-surrogate keys, clustered keys, hashed keys for performance, lookups, data partitioning.</a:t>
            </a:r>
          </a:p>
          <a:p>
            <a:r>
              <a:rPr lang="en-US" sz="2100" dirty="0"/>
              <a:t>Use column store databases/ file storages this will help of IO for reading and writing data.</a:t>
            </a:r>
          </a:p>
          <a:p>
            <a:r>
              <a:rPr lang="en-US" sz="2100" dirty="0"/>
              <a:t>Currently my solution uses the local compute power and storage, using distributed storage and computing for faster data processing, engines like Spark and column store types like Parquet will decrease the data processing time and faster refresh rate of data.</a:t>
            </a:r>
          </a:p>
          <a:p>
            <a:endParaRPr lang="en-US" dirty="0"/>
          </a:p>
        </p:txBody>
      </p:sp>
    </p:spTree>
    <p:extLst>
      <p:ext uri="{BB962C8B-B14F-4D97-AF65-F5344CB8AC3E}">
        <p14:creationId xmlns:p14="http://schemas.microsoft.com/office/powerpoint/2010/main" val="191979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 name="Picture 59">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8" name="Picture 61">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9" name="Rectangle 63">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65">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67">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69">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71">
            <a:extLst>
              <a:ext uri="{FF2B5EF4-FFF2-40B4-BE49-F238E27FC236}">
                <a16:creationId xmlns:a16="http://schemas.microsoft.com/office/drawing/2014/main" id="{9A926BDB-98EF-43B0-A66B-1A6EF8FB2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73">
            <a:extLst>
              <a:ext uri="{FF2B5EF4-FFF2-40B4-BE49-F238E27FC236}">
                <a16:creationId xmlns:a16="http://schemas.microsoft.com/office/drawing/2014/main" id="{A722A754-56A5-43DA-ADE3-C2704FABA2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a:solidFill>
            <a:srgbClr val="3B5C53"/>
          </a:solidFill>
        </p:spPr>
      </p:pic>
      <p:sp>
        <p:nvSpPr>
          <p:cNvPr id="76" name="Rectangle 75">
            <a:extLst>
              <a:ext uri="{FF2B5EF4-FFF2-40B4-BE49-F238E27FC236}">
                <a16:creationId xmlns:a16="http://schemas.microsoft.com/office/drawing/2014/main" id="{90FADDEF-2C10-4B0B-868E-6A655B67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6634"/>
            </a:solidFill>
            <a:miter lim="800000"/>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descr="Diagram&#10;&#10;Description automatically generated">
            <a:extLst>
              <a:ext uri="{FF2B5EF4-FFF2-40B4-BE49-F238E27FC236}">
                <a16:creationId xmlns:a16="http://schemas.microsoft.com/office/drawing/2014/main" id="{E0B48C8A-1062-AD43-BAC2-CE7F0F98A73D}"/>
              </a:ext>
            </a:extLst>
          </p:cNvPr>
          <p:cNvPicPr>
            <a:picLocks noGrp="1" noChangeAspect="1"/>
          </p:cNvPicPr>
          <p:nvPr>
            <p:ph idx="1"/>
          </p:nvPr>
        </p:nvPicPr>
        <p:blipFill>
          <a:blip r:embed="rId5"/>
          <a:stretch>
            <a:fillRect/>
          </a:stretch>
        </p:blipFill>
        <p:spPr>
          <a:xfrm>
            <a:off x="643467" y="988993"/>
            <a:ext cx="10905066" cy="4880014"/>
          </a:xfrm>
          <a:prstGeom prst="rect">
            <a:avLst/>
          </a:prstGeom>
        </p:spPr>
      </p:pic>
      <p:sp>
        <p:nvSpPr>
          <p:cNvPr id="59" name="TextBox 58">
            <a:extLst>
              <a:ext uri="{FF2B5EF4-FFF2-40B4-BE49-F238E27FC236}">
                <a16:creationId xmlns:a16="http://schemas.microsoft.com/office/drawing/2014/main" id="{35A08D6C-ADEE-014C-BB96-CA890326DB9E}"/>
              </a:ext>
            </a:extLst>
          </p:cNvPr>
          <p:cNvSpPr txBox="1"/>
          <p:nvPr/>
        </p:nvSpPr>
        <p:spPr>
          <a:xfrm>
            <a:off x="9080301" y="5969585"/>
            <a:ext cx="2336799"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400" dirty="0"/>
              <a:t>Scaled Analytics Process</a:t>
            </a:r>
          </a:p>
        </p:txBody>
      </p:sp>
      <p:sp>
        <p:nvSpPr>
          <p:cNvPr id="63" name="TextBox 62">
            <a:extLst>
              <a:ext uri="{FF2B5EF4-FFF2-40B4-BE49-F238E27FC236}">
                <a16:creationId xmlns:a16="http://schemas.microsoft.com/office/drawing/2014/main" id="{7AB2AE0E-0EA5-F349-A692-A05F919408E3}"/>
              </a:ext>
            </a:extLst>
          </p:cNvPr>
          <p:cNvSpPr txBox="1"/>
          <p:nvPr/>
        </p:nvSpPr>
        <p:spPr>
          <a:xfrm>
            <a:off x="2652740" y="4436534"/>
            <a:ext cx="701969"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800" dirty="0"/>
              <a:t>Raw Ingestion</a:t>
            </a:r>
          </a:p>
        </p:txBody>
      </p:sp>
      <p:sp>
        <p:nvSpPr>
          <p:cNvPr id="65" name="TextBox 64">
            <a:extLst>
              <a:ext uri="{FF2B5EF4-FFF2-40B4-BE49-F238E27FC236}">
                <a16:creationId xmlns:a16="http://schemas.microsoft.com/office/drawing/2014/main" id="{239423D4-647F-F64D-A069-EAAE7B9A8643}"/>
              </a:ext>
            </a:extLst>
          </p:cNvPr>
          <p:cNvSpPr txBox="1"/>
          <p:nvPr/>
        </p:nvSpPr>
        <p:spPr>
          <a:xfrm>
            <a:off x="5988606" y="3259723"/>
            <a:ext cx="1047193"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800" dirty="0"/>
              <a:t>Business level transformations</a:t>
            </a:r>
          </a:p>
        </p:txBody>
      </p:sp>
      <p:sp>
        <p:nvSpPr>
          <p:cNvPr id="67" name="TextBox 66">
            <a:extLst>
              <a:ext uri="{FF2B5EF4-FFF2-40B4-BE49-F238E27FC236}">
                <a16:creationId xmlns:a16="http://schemas.microsoft.com/office/drawing/2014/main" id="{C9944F60-D9E8-574C-AFC0-A0AC42E9E046}"/>
              </a:ext>
            </a:extLst>
          </p:cNvPr>
          <p:cNvSpPr txBox="1"/>
          <p:nvPr/>
        </p:nvSpPr>
        <p:spPr>
          <a:xfrm>
            <a:off x="7902072" y="1596269"/>
            <a:ext cx="1047193"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800" dirty="0"/>
              <a:t>Reports, Dashboards</a:t>
            </a:r>
          </a:p>
        </p:txBody>
      </p:sp>
      <p:sp>
        <p:nvSpPr>
          <p:cNvPr id="69" name="TextBox 68">
            <a:extLst>
              <a:ext uri="{FF2B5EF4-FFF2-40B4-BE49-F238E27FC236}">
                <a16:creationId xmlns:a16="http://schemas.microsoft.com/office/drawing/2014/main" id="{E7289A77-211F-0C43-BD3E-773223EFA3C5}"/>
              </a:ext>
            </a:extLst>
          </p:cNvPr>
          <p:cNvSpPr txBox="1"/>
          <p:nvPr/>
        </p:nvSpPr>
        <p:spPr>
          <a:xfrm>
            <a:off x="738151" y="1426992"/>
            <a:ext cx="531850" cy="2154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800" dirty="0"/>
              <a:t>Source</a:t>
            </a:r>
          </a:p>
        </p:txBody>
      </p:sp>
    </p:spTree>
    <p:extLst>
      <p:ext uri="{BB962C8B-B14F-4D97-AF65-F5344CB8AC3E}">
        <p14:creationId xmlns:p14="http://schemas.microsoft.com/office/powerpoint/2010/main" val="1214095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8" name="Picture 37">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0" name="Rectangle 39">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TextBox 47">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pic>
        <p:nvPicPr>
          <p:cNvPr id="5" name="Picture 4" descr="CNC lathe processing">
            <a:extLst>
              <a:ext uri="{FF2B5EF4-FFF2-40B4-BE49-F238E27FC236}">
                <a16:creationId xmlns:a16="http://schemas.microsoft.com/office/drawing/2014/main" id="{916D4A0F-ECD3-4EF8-81BF-9671561ED2C0}"/>
              </a:ext>
            </a:extLst>
          </p:cNvPr>
          <p:cNvPicPr>
            <a:picLocks noChangeAspect="1"/>
          </p:cNvPicPr>
          <p:nvPr/>
        </p:nvPicPr>
        <p:blipFill rotWithShape="1">
          <a:blip r:embed="rId6"/>
          <a:srcRect t="23389" r="9091"/>
          <a:stretch/>
        </p:blipFill>
        <p:spPr>
          <a:xfrm>
            <a:off x="20" y="227"/>
            <a:ext cx="12191675" cy="6858000"/>
          </a:xfrm>
          <a:prstGeom prst="rect">
            <a:avLst/>
          </a:prstGeom>
        </p:spPr>
      </p:pic>
      <p:pic>
        <p:nvPicPr>
          <p:cNvPr id="50" name="Picture 49">
            <a:extLst>
              <a:ext uri="{FF2B5EF4-FFF2-40B4-BE49-F238E27FC236}">
                <a16:creationId xmlns:a16="http://schemas.microsoft.com/office/drawing/2014/main" id="{97E95E2F-46AB-4CC1-B3EC-E895B83649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2" name="Picture 51">
            <a:extLst>
              <a:ext uri="{FF2B5EF4-FFF2-40B4-BE49-F238E27FC236}">
                <a16:creationId xmlns:a16="http://schemas.microsoft.com/office/drawing/2014/main" id="{948DAB23-6C4D-4138-8D67-DC09574BC8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53">
            <a:extLst>
              <a:ext uri="{FF2B5EF4-FFF2-40B4-BE49-F238E27FC236}">
                <a16:creationId xmlns:a16="http://schemas.microsoft.com/office/drawing/2014/main" id="{27F7FCF9-9DC8-4809-ABA1-9E838A2C2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CDABCB5-7B43-4F1E-A92D-40B7FC42C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068540E-7885-4861-BD0F-31569004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3AC08-2C4F-8746-BEED-DE723D04F197}"/>
              </a:ext>
            </a:extLst>
          </p:cNvPr>
          <p:cNvSpPr>
            <a:spLocks noGrp="1"/>
          </p:cNvSpPr>
          <p:nvPr>
            <p:ph type="title"/>
          </p:nvPr>
        </p:nvSpPr>
        <p:spPr>
          <a:xfrm>
            <a:off x="1964040" y="3428998"/>
            <a:ext cx="4128142" cy="2268559"/>
          </a:xfrm>
        </p:spPr>
        <p:txBody>
          <a:bodyPr vert="horz" lIns="91440" tIns="45720" rIns="91440" bIns="45720" rtlCol="0" anchor="t">
            <a:normAutofit/>
          </a:bodyPr>
          <a:lstStyle/>
          <a:p>
            <a:r>
              <a:rPr lang="en-US" sz="6000" dirty="0"/>
              <a:t>Automation</a:t>
            </a:r>
          </a:p>
        </p:txBody>
      </p:sp>
      <p:sp>
        <p:nvSpPr>
          <p:cNvPr id="60" name="Rectangle 59">
            <a:extLst>
              <a:ext uri="{FF2B5EF4-FFF2-40B4-BE49-F238E27FC236}">
                <a16:creationId xmlns:a16="http://schemas.microsoft.com/office/drawing/2014/main" id="{803A8740-FDD5-4A54-851E-CEC119ED8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3519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F48A-A672-E042-851E-0765DD00A19E}"/>
              </a:ext>
            </a:extLst>
          </p:cNvPr>
          <p:cNvSpPr>
            <a:spLocks noGrp="1"/>
          </p:cNvSpPr>
          <p:nvPr>
            <p:ph type="title"/>
          </p:nvPr>
        </p:nvSpPr>
        <p:spPr/>
        <p:txBody>
          <a:bodyPr>
            <a:noAutofit/>
          </a:bodyPr>
          <a:lstStyle/>
          <a:p>
            <a:pPr lvl="0" algn="l"/>
            <a:r>
              <a:rPr lang="en-US" sz="2400" dirty="0"/>
              <a:t>If you were asked to produce a version of your work which ran in an automated way, how</a:t>
            </a:r>
            <a:br>
              <a:rPr lang="en-US" sz="2400" dirty="0"/>
            </a:br>
            <a:r>
              <a:rPr lang="en-US" sz="2400" dirty="0"/>
              <a:t>would you do so?</a:t>
            </a:r>
            <a:br>
              <a:rPr lang="en-US" sz="2400" dirty="0"/>
            </a:br>
            <a:endParaRPr lang="en-US" sz="2400" dirty="0"/>
          </a:p>
        </p:txBody>
      </p:sp>
      <p:sp>
        <p:nvSpPr>
          <p:cNvPr id="3" name="Content Placeholder 2">
            <a:extLst>
              <a:ext uri="{FF2B5EF4-FFF2-40B4-BE49-F238E27FC236}">
                <a16:creationId xmlns:a16="http://schemas.microsoft.com/office/drawing/2014/main" id="{1DE98D8B-96BE-024B-8C75-E92DC468848C}"/>
              </a:ext>
            </a:extLst>
          </p:cNvPr>
          <p:cNvSpPr>
            <a:spLocks noGrp="1"/>
          </p:cNvSpPr>
          <p:nvPr>
            <p:ph idx="1"/>
          </p:nvPr>
        </p:nvSpPr>
        <p:spPr/>
        <p:txBody>
          <a:bodyPr>
            <a:normAutofit/>
          </a:bodyPr>
          <a:lstStyle/>
          <a:p>
            <a:r>
              <a:rPr lang="en-US" sz="1400" dirty="0"/>
              <a:t>Assuming the analysis must be done on a data set similar size and we are tracking the same metrics.</a:t>
            </a:r>
          </a:p>
          <a:p>
            <a:r>
              <a:rPr lang="en-US" sz="1400" dirty="0"/>
              <a:t>The code can be divided into its respective files of function e.g., extract.py, transform.py, summary.py, analysis.py etc.</a:t>
            </a:r>
          </a:p>
          <a:p>
            <a:r>
              <a:rPr lang="en-US" sz="1400" dirty="0"/>
              <a:t>It must be a configuration driven process, passing arguments like file paths for read and write, email address for notifications or data summaries etc. </a:t>
            </a:r>
          </a:p>
          <a:p>
            <a:r>
              <a:rPr lang="en-US" sz="1400" dirty="0"/>
              <a:t>A shell script can be used to pipeline the process by passing in necessary arguments.</a:t>
            </a:r>
          </a:p>
          <a:p>
            <a:r>
              <a:rPr lang="en-US" sz="1400" dirty="0"/>
              <a:t>Log any exceptions to a file e.g., logging module.</a:t>
            </a:r>
          </a:p>
          <a:p>
            <a:r>
              <a:rPr lang="en-US" sz="1400" dirty="0"/>
              <a:t>A high-level representation of the workflow can be found on next slide.</a:t>
            </a:r>
          </a:p>
        </p:txBody>
      </p:sp>
    </p:spTree>
    <p:extLst>
      <p:ext uri="{BB962C8B-B14F-4D97-AF65-F5344CB8AC3E}">
        <p14:creationId xmlns:p14="http://schemas.microsoft.com/office/powerpoint/2010/main" val="1071568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71E1850B-81EE-4905-9A6F-BDF593EC7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679ABC50-C1A8-D849-B880-D2176672056E}"/>
              </a:ext>
            </a:extLst>
          </p:cNvPr>
          <p:cNvPicPr>
            <a:picLocks noGrp="1" noChangeAspect="1"/>
          </p:cNvPicPr>
          <p:nvPr>
            <p:ph idx="1"/>
          </p:nvPr>
        </p:nvPicPr>
        <p:blipFill>
          <a:blip r:embed="rId6"/>
          <a:stretch>
            <a:fillRect/>
          </a:stretch>
        </p:blipFill>
        <p:spPr>
          <a:xfrm>
            <a:off x="1519059" y="326017"/>
            <a:ext cx="9338722" cy="6210250"/>
          </a:xfrm>
          <a:prstGeom prst="rect">
            <a:avLst/>
          </a:prstGeom>
        </p:spPr>
      </p:pic>
      <p:sp>
        <p:nvSpPr>
          <p:cNvPr id="24" name="Rectangle 23">
            <a:extLst>
              <a:ext uri="{FF2B5EF4-FFF2-40B4-BE49-F238E27FC236}">
                <a16:creationId xmlns:a16="http://schemas.microsoft.com/office/drawing/2014/main" id="{FA250539-5364-4CFC-82C6-D791BC0C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C08FED56-FC7C-3540-8D47-C0840232A20E}"/>
              </a:ext>
            </a:extLst>
          </p:cNvPr>
          <p:cNvSpPr txBox="1"/>
          <p:nvPr/>
        </p:nvSpPr>
        <p:spPr>
          <a:xfrm>
            <a:off x="9122289" y="6235468"/>
            <a:ext cx="2213833"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400" dirty="0"/>
              <a:t>Workflow and Automation</a:t>
            </a:r>
          </a:p>
        </p:txBody>
      </p:sp>
    </p:spTree>
    <p:extLst>
      <p:ext uri="{BB962C8B-B14F-4D97-AF65-F5344CB8AC3E}">
        <p14:creationId xmlns:p14="http://schemas.microsoft.com/office/powerpoint/2010/main" val="3936534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67861E-00E5-B84C-8AB0-858C48231AA1}"/>
              </a:ext>
            </a:extLst>
          </p:cNvPr>
          <p:cNvSpPr>
            <a:spLocks noGrp="1"/>
          </p:cNvSpPr>
          <p:nvPr>
            <p:ph idx="1"/>
          </p:nvPr>
        </p:nvSpPr>
        <p:spPr>
          <a:xfrm>
            <a:off x="3747266" y="2433115"/>
            <a:ext cx="3170001" cy="1131351"/>
          </a:xfrm>
        </p:spPr>
        <p:txBody>
          <a:bodyPr>
            <a:normAutofit/>
          </a:bodyPr>
          <a:lstStyle/>
          <a:p>
            <a:pPr marL="0" indent="0">
              <a:buNone/>
            </a:pPr>
            <a:r>
              <a:rPr lang="en-US" sz="3200" dirty="0"/>
              <a:t>Appendix</a:t>
            </a:r>
          </a:p>
        </p:txBody>
      </p:sp>
    </p:spTree>
    <p:extLst>
      <p:ext uri="{BB962C8B-B14F-4D97-AF65-F5344CB8AC3E}">
        <p14:creationId xmlns:p14="http://schemas.microsoft.com/office/powerpoint/2010/main" val="4121215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03AB-9666-CA40-A05B-E09A793FEFF5}"/>
              </a:ext>
            </a:extLst>
          </p:cNvPr>
          <p:cNvSpPr>
            <a:spLocks noGrp="1"/>
          </p:cNvSpPr>
          <p:nvPr>
            <p:ph type="title"/>
          </p:nvPr>
        </p:nvSpPr>
        <p:spPr/>
        <p:txBody>
          <a:bodyPr/>
          <a:lstStyle/>
          <a:p>
            <a:pPr algn="l"/>
            <a:r>
              <a:rPr lang="en-US" dirty="0"/>
              <a:t>Summary Statistics: Numeric Variables  </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1B0FB991-ECFC-B04A-BE88-1A0F8A5188A5}"/>
              </a:ext>
            </a:extLst>
          </p:cNvPr>
          <p:cNvPicPr>
            <a:picLocks noGrp="1" noChangeAspect="1"/>
          </p:cNvPicPr>
          <p:nvPr>
            <p:ph idx="1"/>
          </p:nvPr>
        </p:nvPicPr>
        <p:blipFill>
          <a:blip r:embed="rId2"/>
          <a:stretch>
            <a:fillRect/>
          </a:stretch>
        </p:blipFill>
        <p:spPr>
          <a:xfrm>
            <a:off x="1358810" y="2863273"/>
            <a:ext cx="9747622" cy="2179782"/>
          </a:xfrm>
        </p:spPr>
      </p:pic>
      <p:sp>
        <p:nvSpPr>
          <p:cNvPr id="10" name="Up Arrow 9">
            <a:extLst>
              <a:ext uri="{FF2B5EF4-FFF2-40B4-BE49-F238E27FC236}">
                <a16:creationId xmlns:a16="http://schemas.microsoft.com/office/drawing/2014/main" id="{642A34AD-637D-4A49-AF90-3694DA6779E8}"/>
              </a:ext>
            </a:extLst>
          </p:cNvPr>
          <p:cNvSpPr/>
          <p:nvPr/>
        </p:nvSpPr>
        <p:spPr>
          <a:xfrm rot="5400000">
            <a:off x="1323459" y="3888621"/>
            <a:ext cx="230588" cy="238539"/>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44DC45FE-EA95-5244-80F1-02FC80CB61C6}"/>
              </a:ext>
            </a:extLst>
          </p:cNvPr>
          <p:cNvSpPr/>
          <p:nvPr/>
        </p:nvSpPr>
        <p:spPr>
          <a:xfrm rot="5400000">
            <a:off x="1267368" y="4248412"/>
            <a:ext cx="230588" cy="238539"/>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CA19C5D9-57DF-8947-98FA-12A537732E28}"/>
              </a:ext>
            </a:extLst>
          </p:cNvPr>
          <p:cNvSpPr/>
          <p:nvPr/>
        </p:nvSpPr>
        <p:spPr>
          <a:xfrm rot="5400000">
            <a:off x="1139717" y="4608203"/>
            <a:ext cx="230588" cy="238539"/>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9CCAF6D-C951-8644-9156-FC3FDA658683}"/>
              </a:ext>
            </a:extLst>
          </p:cNvPr>
          <p:cNvSpPr/>
          <p:nvPr/>
        </p:nvSpPr>
        <p:spPr>
          <a:xfrm>
            <a:off x="1438753" y="2721436"/>
            <a:ext cx="684417" cy="48793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a:t>Variable names</a:t>
            </a:r>
          </a:p>
        </p:txBody>
      </p:sp>
    </p:spTree>
    <p:extLst>
      <p:ext uri="{BB962C8B-B14F-4D97-AF65-F5344CB8AC3E}">
        <p14:creationId xmlns:p14="http://schemas.microsoft.com/office/powerpoint/2010/main" val="1049377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E1296-9B24-884D-82AD-FF96F708ABE0}"/>
              </a:ext>
            </a:extLst>
          </p:cNvPr>
          <p:cNvSpPr>
            <a:spLocks noGrp="1"/>
          </p:cNvSpPr>
          <p:nvPr>
            <p:ph type="title"/>
          </p:nvPr>
        </p:nvSpPr>
        <p:spPr/>
        <p:txBody>
          <a:bodyPr/>
          <a:lstStyle/>
          <a:p>
            <a:pPr algn="l"/>
            <a:r>
              <a:rPr lang="en-US" dirty="0"/>
              <a:t>Summary Statistics: String Variables </a:t>
            </a:r>
          </a:p>
        </p:txBody>
      </p:sp>
      <p:pic>
        <p:nvPicPr>
          <p:cNvPr id="5" name="Content Placeholder 4" descr="Graphical user interface, application&#10;&#10;Description automatically generated">
            <a:extLst>
              <a:ext uri="{FF2B5EF4-FFF2-40B4-BE49-F238E27FC236}">
                <a16:creationId xmlns:a16="http://schemas.microsoft.com/office/drawing/2014/main" id="{086A9537-7845-AE49-8318-2F9B911B66C0}"/>
              </a:ext>
            </a:extLst>
          </p:cNvPr>
          <p:cNvPicPr>
            <a:picLocks noGrp="1" noChangeAspect="1"/>
          </p:cNvPicPr>
          <p:nvPr>
            <p:ph idx="1"/>
          </p:nvPr>
        </p:nvPicPr>
        <p:blipFill>
          <a:blip r:embed="rId2"/>
          <a:stretch>
            <a:fillRect/>
          </a:stretch>
        </p:blipFill>
        <p:spPr>
          <a:xfrm>
            <a:off x="1825416" y="3186545"/>
            <a:ext cx="8902760" cy="1588655"/>
          </a:xfrm>
        </p:spPr>
      </p:pic>
      <p:sp>
        <p:nvSpPr>
          <p:cNvPr id="6" name="Up Arrow 5">
            <a:extLst>
              <a:ext uri="{FF2B5EF4-FFF2-40B4-BE49-F238E27FC236}">
                <a16:creationId xmlns:a16="http://schemas.microsoft.com/office/drawing/2014/main" id="{EAB5F878-6764-6046-92E3-A61B2E23235A}"/>
              </a:ext>
            </a:extLst>
          </p:cNvPr>
          <p:cNvSpPr/>
          <p:nvPr/>
        </p:nvSpPr>
        <p:spPr>
          <a:xfrm rot="5400000">
            <a:off x="1649463" y="4230528"/>
            <a:ext cx="230588" cy="238539"/>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076DBD2A-93FD-4B49-9B6F-C5DFC2E06967}"/>
              </a:ext>
            </a:extLst>
          </p:cNvPr>
          <p:cNvSpPr/>
          <p:nvPr/>
        </p:nvSpPr>
        <p:spPr>
          <a:xfrm rot="5400000">
            <a:off x="1615490" y="4580397"/>
            <a:ext cx="230588" cy="238539"/>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76BE5F87-1562-3E4C-A96A-BDFF7F21A81A}"/>
              </a:ext>
            </a:extLst>
          </p:cNvPr>
          <p:cNvSpPr/>
          <p:nvPr/>
        </p:nvSpPr>
        <p:spPr>
          <a:xfrm>
            <a:off x="3369733" y="3056466"/>
            <a:ext cx="713397" cy="44137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a:t>Variable names</a:t>
            </a:r>
          </a:p>
        </p:txBody>
      </p:sp>
    </p:spTree>
    <p:extLst>
      <p:ext uri="{BB962C8B-B14F-4D97-AF65-F5344CB8AC3E}">
        <p14:creationId xmlns:p14="http://schemas.microsoft.com/office/powerpoint/2010/main" val="3818150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D24E7-001F-3F46-89A5-AA662B0A5FF4}"/>
              </a:ext>
            </a:extLst>
          </p:cNvPr>
          <p:cNvSpPr>
            <a:spLocks noGrp="1"/>
          </p:cNvSpPr>
          <p:nvPr>
            <p:ph type="title"/>
          </p:nvPr>
        </p:nvSpPr>
        <p:spPr/>
        <p:txBody>
          <a:bodyPr/>
          <a:lstStyle/>
          <a:p>
            <a:pPr algn="l"/>
            <a:r>
              <a:rPr lang="en-US" dirty="0"/>
              <a:t>Summary Statistics: Correlation Matrix </a:t>
            </a:r>
          </a:p>
        </p:txBody>
      </p:sp>
      <p:pic>
        <p:nvPicPr>
          <p:cNvPr id="5" name="Content Placeholder 4" descr="Chart&#10;&#10;Description automatically generated">
            <a:extLst>
              <a:ext uri="{FF2B5EF4-FFF2-40B4-BE49-F238E27FC236}">
                <a16:creationId xmlns:a16="http://schemas.microsoft.com/office/drawing/2014/main" id="{6CA47810-2B72-0140-9E67-0DB60BCC2BB7}"/>
              </a:ext>
            </a:extLst>
          </p:cNvPr>
          <p:cNvPicPr>
            <a:picLocks noGrp="1" noChangeAspect="1"/>
          </p:cNvPicPr>
          <p:nvPr>
            <p:ph idx="1"/>
          </p:nvPr>
        </p:nvPicPr>
        <p:blipFill>
          <a:blip r:embed="rId2"/>
          <a:stretch>
            <a:fillRect/>
          </a:stretch>
        </p:blipFill>
        <p:spPr>
          <a:xfrm>
            <a:off x="3971636" y="1607054"/>
            <a:ext cx="5015346" cy="4737410"/>
          </a:xfrm>
        </p:spPr>
      </p:pic>
    </p:spTree>
    <p:extLst>
      <p:ext uri="{BB962C8B-B14F-4D97-AF65-F5344CB8AC3E}">
        <p14:creationId xmlns:p14="http://schemas.microsoft.com/office/powerpoint/2010/main" val="429083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B177-7C00-BC4E-AB0E-D8B45BB0E194}"/>
              </a:ext>
            </a:extLst>
          </p:cNvPr>
          <p:cNvSpPr>
            <a:spLocks noGrp="1"/>
          </p:cNvSpPr>
          <p:nvPr>
            <p:ph type="title"/>
          </p:nvPr>
        </p:nvSpPr>
        <p:spPr>
          <a:xfrm>
            <a:off x="2548522" y="894113"/>
            <a:ext cx="8381238" cy="1077229"/>
          </a:xfrm>
        </p:spPr>
        <p:txBody>
          <a:bodyPr>
            <a:normAutofit/>
          </a:bodyPr>
          <a:lstStyle/>
          <a:p>
            <a:pPr algn="l"/>
            <a:r>
              <a:rPr lang="en-US" sz="2000" dirty="0"/>
              <a:t>Problem Statement: What Makes A Playlist Successful?</a:t>
            </a:r>
          </a:p>
        </p:txBody>
      </p:sp>
      <p:sp>
        <p:nvSpPr>
          <p:cNvPr id="3" name="Content Placeholder 2">
            <a:extLst>
              <a:ext uri="{FF2B5EF4-FFF2-40B4-BE49-F238E27FC236}">
                <a16:creationId xmlns:a16="http://schemas.microsoft.com/office/drawing/2014/main" id="{11736E78-A064-724E-8074-37482BDE2175}"/>
              </a:ext>
            </a:extLst>
          </p:cNvPr>
          <p:cNvSpPr>
            <a:spLocks noGrp="1"/>
          </p:cNvSpPr>
          <p:nvPr>
            <p:ph idx="1"/>
          </p:nvPr>
        </p:nvSpPr>
        <p:spPr>
          <a:xfrm>
            <a:off x="1055993" y="1575038"/>
            <a:ext cx="6572814" cy="3997828"/>
          </a:xfrm>
        </p:spPr>
        <p:txBody>
          <a:bodyPr anchor="t">
            <a:normAutofit/>
          </a:bodyPr>
          <a:lstStyle/>
          <a:p>
            <a:r>
              <a:rPr lang="en-US" sz="1800" dirty="0"/>
              <a:t>Dataset</a:t>
            </a:r>
          </a:p>
        </p:txBody>
      </p:sp>
      <p:pic>
        <p:nvPicPr>
          <p:cNvPr id="6" name="Picture 5" descr="Table&#10;&#10;Description automatically generated">
            <a:extLst>
              <a:ext uri="{FF2B5EF4-FFF2-40B4-BE49-F238E27FC236}">
                <a16:creationId xmlns:a16="http://schemas.microsoft.com/office/drawing/2014/main" id="{9E2E428C-7768-AE46-804A-49001ED95FD7}"/>
              </a:ext>
            </a:extLst>
          </p:cNvPr>
          <p:cNvPicPr>
            <a:picLocks noChangeAspect="1"/>
          </p:cNvPicPr>
          <p:nvPr/>
        </p:nvPicPr>
        <p:blipFill>
          <a:blip r:embed="rId4"/>
          <a:stretch>
            <a:fillRect/>
          </a:stretch>
        </p:blipFill>
        <p:spPr>
          <a:xfrm>
            <a:off x="1055993" y="2057400"/>
            <a:ext cx="9211892" cy="1371600"/>
          </a:xfrm>
          <a:prstGeom prst="rect">
            <a:avLst/>
          </a:prstGeom>
        </p:spPr>
      </p:pic>
      <p:pic>
        <p:nvPicPr>
          <p:cNvPr id="9" name="Picture 8" descr="Table&#10;&#10;Description automatically generated with medium confidence">
            <a:extLst>
              <a:ext uri="{FF2B5EF4-FFF2-40B4-BE49-F238E27FC236}">
                <a16:creationId xmlns:a16="http://schemas.microsoft.com/office/drawing/2014/main" id="{8EF6FF6D-2320-B34C-A7DE-ED4074816DED}"/>
              </a:ext>
            </a:extLst>
          </p:cNvPr>
          <p:cNvPicPr>
            <a:picLocks noChangeAspect="1"/>
          </p:cNvPicPr>
          <p:nvPr/>
        </p:nvPicPr>
        <p:blipFill>
          <a:blip r:embed="rId5"/>
          <a:stretch>
            <a:fillRect/>
          </a:stretch>
        </p:blipFill>
        <p:spPr>
          <a:xfrm>
            <a:off x="10267885" y="2057400"/>
            <a:ext cx="1102078" cy="1371600"/>
          </a:xfrm>
          <a:prstGeom prst="rect">
            <a:avLst/>
          </a:prstGeom>
        </p:spPr>
      </p:pic>
      <p:sp>
        <p:nvSpPr>
          <p:cNvPr id="11" name="TextBox 10">
            <a:extLst>
              <a:ext uri="{FF2B5EF4-FFF2-40B4-BE49-F238E27FC236}">
                <a16:creationId xmlns:a16="http://schemas.microsoft.com/office/drawing/2014/main" id="{7B8805DE-24DF-9645-AC4D-32EB28762DF4}"/>
              </a:ext>
            </a:extLst>
          </p:cNvPr>
          <p:cNvSpPr txBox="1"/>
          <p:nvPr/>
        </p:nvSpPr>
        <p:spPr>
          <a:xfrm>
            <a:off x="1055993" y="3911362"/>
            <a:ext cx="9390334"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dataset contains 403366 observations and 25 variables</a:t>
            </a:r>
          </a:p>
          <a:p>
            <a:pPr marL="285750" indent="-285750">
              <a:buFont typeface="Arial" panose="020B0604020202020204" pitchFamily="34" charset="0"/>
              <a:buChar char="•"/>
            </a:pPr>
            <a:r>
              <a:rPr lang="en-US" dirty="0"/>
              <a:t>Data types are integer for numeric variables and string for </a:t>
            </a:r>
          </a:p>
          <a:p>
            <a:r>
              <a:rPr lang="en-US" dirty="0"/>
              <a:t>    text variables</a:t>
            </a:r>
          </a:p>
        </p:txBody>
      </p:sp>
      <p:pic>
        <p:nvPicPr>
          <p:cNvPr id="19" name="Content Placeholder 4" descr="Table&#10;&#10;Description automatically generated">
            <a:extLst>
              <a:ext uri="{FF2B5EF4-FFF2-40B4-BE49-F238E27FC236}">
                <a16:creationId xmlns:a16="http://schemas.microsoft.com/office/drawing/2014/main" id="{1B65AF27-B397-8940-9A0E-05D0760A83AD}"/>
              </a:ext>
            </a:extLst>
          </p:cNvPr>
          <p:cNvPicPr>
            <a:picLocks noChangeAspect="1"/>
          </p:cNvPicPr>
          <p:nvPr/>
        </p:nvPicPr>
        <p:blipFill>
          <a:blip r:embed="rId6"/>
          <a:stretch>
            <a:fillRect/>
          </a:stretch>
        </p:blipFill>
        <p:spPr>
          <a:xfrm>
            <a:off x="7753273" y="3601115"/>
            <a:ext cx="2692400" cy="2844800"/>
          </a:xfrm>
          <a:prstGeom prst="rect">
            <a:avLst/>
          </a:prstGeom>
        </p:spPr>
      </p:pic>
    </p:spTree>
    <p:extLst>
      <p:ext uri="{BB962C8B-B14F-4D97-AF65-F5344CB8AC3E}">
        <p14:creationId xmlns:p14="http://schemas.microsoft.com/office/powerpoint/2010/main" val="3664565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E7676-C62D-FD4E-B2D8-C74B47AD6772}"/>
              </a:ext>
            </a:extLst>
          </p:cNvPr>
          <p:cNvSpPr>
            <a:spLocks noGrp="1"/>
          </p:cNvSpPr>
          <p:nvPr>
            <p:ph type="title"/>
          </p:nvPr>
        </p:nvSpPr>
        <p:spPr>
          <a:xfrm>
            <a:off x="1969804" y="479979"/>
            <a:ext cx="8271476" cy="1183721"/>
          </a:xfrm>
        </p:spPr>
        <p:txBody>
          <a:bodyPr vert="horz" lIns="91440" tIns="45720" rIns="91440" bIns="45720" rtlCol="0" anchor="t">
            <a:normAutofit fontScale="90000"/>
          </a:bodyPr>
          <a:lstStyle/>
          <a:p>
            <a:pPr algn="l"/>
            <a:r>
              <a:rPr lang="en-US" sz="3600" dirty="0"/>
              <a:t>Measuring success metrics with numeric variables</a:t>
            </a:r>
            <a:br>
              <a:rPr lang="en-US" sz="3600" dirty="0"/>
            </a:br>
            <a:endParaRPr lang="en-US" sz="3600" dirty="0"/>
          </a:p>
        </p:txBody>
      </p:sp>
      <p:pic>
        <p:nvPicPr>
          <p:cNvPr id="2050" name="Picture 2">
            <a:extLst>
              <a:ext uri="{FF2B5EF4-FFF2-40B4-BE49-F238E27FC236}">
                <a16:creationId xmlns:a16="http://schemas.microsoft.com/office/drawing/2014/main" id="{AD09A83B-FA52-9E44-87EB-2AE280411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0" y="1886805"/>
            <a:ext cx="2819400" cy="1979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C55F6D9-2B2E-9243-B41A-D36A9A122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0" y="1886805"/>
            <a:ext cx="2819400" cy="19790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A979140-72FE-704E-84E6-D39953320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2379" y="1886805"/>
            <a:ext cx="2819399" cy="19790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79083C5-356B-F54A-AA7A-47032D3C24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379" y="4667250"/>
            <a:ext cx="2819399" cy="197900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48DAD6B7-49A7-BA4B-80E1-67A13010F5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5842" y="4667249"/>
            <a:ext cx="2819400" cy="197900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77DBF51A-CBFA-A54C-9DFC-B9538ACB62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2379" y="4667249"/>
            <a:ext cx="2819400" cy="197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796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E36DEE5D-D3C8-4CDA-A56E-16DC9827FD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1" name="Picture 80">
            <a:extLst>
              <a:ext uri="{FF2B5EF4-FFF2-40B4-BE49-F238E27FC236}">
                <a16:creationId xmlns:a16="http://schemas.microsoft.com/office/drawing/2014/main" id="{921FED63-87F5-43C8-B3EE-EE55402F41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3" name="Rectangle 82">
            <a:extLst>
              <a:ext uri="{FF2B5EF4-FFF2-40B4-BE49-F238E27FC236}">
                <a16:creationId xmlns:a16="http://schemas.microsoft.com/office/drawing/2014/main" id="{DAB9C36F-D5DA-4963-8F46-ACB29FC58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9E9699F7-F6C8-4681-8B5B-3689D902B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F69729CC-46A6-4B9D-A836-1A54CB413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79E68761-88C6-42AA-ABF3-C16ED1DF9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TextBox 90">
            <a:extLst>
              <a:ext uri="{FF2B5EF4-FFF2-40B4-BE49-F238E27FC236}">
                <a16:creationId xmlns:a16="http://schemas.microsoft.com/office/drawing/2014/main" id="{7701378C-5339-4CC1-A08C-47B4402B2E7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93" name="Rectangle 92">
            <a:extLst>
              <a:ext uri="{FF2B5EF4-FFF2-40B4-BE49-F238E27FC236}">
                <a16:creationId xmlns:a16="http://schemas.microsoft.com/office/drawing/2014/main" id="{DE387429-3AC2-470B-BB39-5023E02A2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101F7046-4EA2-4AF9-8534-912AFCDB83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7" name="Picture 96">
            <a:extLst>
              <a:ext uri="{FF2B5EF4-FFF2-40B4-BE49-F238E27FC236}">
                <a16:creationId xmlns:a16="http://schemas.microsoft.com/office/drawing/2014/main" id="{D0547B45-C438-44F8-947A-79B212939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99" name="Rectangle 98">
            <a:extLst>
              <a:ext uri="{FF2B5EF4-FFF2-40B4-BE49-F238E27FC236}">
                <a16:creationId xmlns:a16="http://schemas.microsoft.com/office/drawing/2014/main" id="{7940C733-B1A3-4088-AAE0-A56DD01EE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99B1196-F7DC-4EFB-A468-B01DF964B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6CD8165-D3D7-46E7-8982-2A369B69B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9E7676-C62D-FD4E-B2D8-C74B47AD6772}"/>
              </a:ext>
            </a:extLst>
          </p:cNvPr>
          <p:cNvSpPr>
            <a:spLocks noGrp="1"/>
          </p:cNvSpPr>
          <p:nvPr>
            <p:ph type="title"/>
          </p:nvPr>
        </p:nvSpPr>
        <p:spPr>
          <a:xfrm>
            <a:off x="1969804" y="479979"/>
            <a:ext cx="8271476" cy="1183721"/>
          </a:xfrm>
        </p:spPr>
        <p:txBody>
          <a:bodyPr vert="horz" lIns="91440" tIns="45720" rIns="91440" bIns="45720" rtlCol="0" anchor="t">
            <a:normAutofit fontScale="90000"/>
          </a:bodyPr>
          <a:lstStyle/>
          <a:p>
            <a:pPr algn="l"/>
            <a:r>
              <a:rPr lang="en-US" sz="3600" dirty="0"/>
              <a:t>Measuring success metrics with numeric variables</a:t>
            </a:r>
            <a:br>
              <a:rPr lang="en-US" sz="3600" dirty="0"/>
            </a:br>
            <a:endParaRPr lang="en-US" sz="3600" dirty="0"/>
          </a:p>
        </p:txBody>
      </p:sp>
      <p:sp>
        <p:nvSpPr>
          <p:cNvPr id="105" name="Rectangle 104">
            <a:extLst>
              <a:ext uri="{FF2B5EF4-FFF2-40B4-BE49-F238E27FC236}">
                <a16:creationId xmlns:a16="http://schemas.microsoft.com/office/drawing/2014/main" id="{EEFC4D24-5CDD-40EF-BA9B-721AEEB3F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AD9485F-BF44-AE44-ADB8-91A972C27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120" y="2000850"/>
            <a:ext cx="2699800" cy="18950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46C78E-912F-D544-8AFC-53EDC6D4FA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808" y="2000850"/>
            <a:ext cx="2699800" cy="18950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DCDA65-DA86-C64C-91EF-4EC40916E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00" y="2006370"/>
            <a:ext cx="2699801" cy="18950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92268BF-A938-044A-BA07-0595EBD43D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847" y="4608601"/>
            <a:ext cx="2702019" cy="18966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FEF6C74-9123-E547-A952-3103D1C3F7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2389" y="4608601"/>
            <a:ext cx="2702019" cy="189661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BB2D34-343C-8340-920B-B2D36B831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0681" y="4608601"/>
            <a:ext cx="2702020" cy="189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52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B09D-FA1D-D54F-82D1-885429032344}"/>
              </a:ext>
            </a:extLst>
          </p:cNvPr>
          <p:cNvSpPr>
            <a:spLocks noGrp="1"/>
          </p:cNvSpPr>
          <p:nvPr>
            <p:ph type="title"/>
          </p:nvPr>
        </p:nvSpPr>
        <p:spPr/>
        <p:txBody>
          <a:bodyPr>
            <a:normAutofit fontScale="90000"/>
          </a:bodyPr>
          <a:lstStyle/>
          <a:p>
            <a:pPr algn="l"/>
            <a:r>
              <a:rPr lang="en-US" sz="3100" b="1" dirty="0"/>
              <a:t>Genres For Successful And Unsuccessful Playlists</a:t>
            </a:r>
            <a:br>
              <a:rPr lang="en-US" b="1" dirty="0"/>
            </a:br>
            <a:endParaRPr lang="en-US" dirty="0"/>
          </a:p>
        </p:txBody>
      </p:sp>
      <p:sp>
        <p:nvSpPr>
          <p:cNvPr id="6" name="TextBox 5">
            <a:extLst>
              <a:ext uri="{FF2B5EF4-FFF2-40B4-BE49-F238E27FC236}">
                <a16:creationId xmlns:a16="http://schemas.microsoft.com/office/drawing/2014/main" id="{1C712505-E2DE-6C4E-9C23-A95D350D8875}"/>
              </a:ext>
            </a:extLst>
          </p:cNvPr>
          <p:cNvSpPr txBox="1"/>
          <p:nvPr/>
        </p:nvSpPr>
        <p:spPr>
          <a:xfrm>
            <a:off x="3159490" y="5452309"/>
            <a:ext cx="4788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genre 2: second highest weighted genre</a:t>
            </a:r>
          </a:p>
        </p:txBody>
      </p:sp>
      <p:pic>
        <p:nvPicPr>
          <p:cNvPr id="6146" name="Picture 2">
            <a:extLst>
              <a:ext uri="{FF2B5EF4-FFF2-40B4-BE49-F238E27FC236}">
                <a16:creationId xmlns:a16="http://schemas.microsoft.com/office/drawing/2014/main" id="{895505FB-175A-DE4D-B6BF-2A58AC23F4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9491" y="2052639"/>
            <a:ext cx="5679710" cy="323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358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B09D-FA1D-D54F-82D1-885429032344}"/>
              </a:ext>
            </a:extLst>
          </p:cNvPr>
          <p:cNvSpPr>
            <a:spLocks noGrp="1"/>
          </p:cNvSpPr>
          <p:nvPr>
            <p:ph type="title"/>
          </p:nvPr>
        </p:nvSpPr>
        <p:spPr/>
        <p:txBody>
          <a:bodyPr>
            <a:normAutofit fontScale="90000"/>
          </a:bodyPr>
          <a:lstStyle/>
          <a:p>
            <a:pPr algn="l"/>
            <a:r>
              <a:rPr lang="en-US" sz="3100" b="1" dirty="0"/>
              <a:t>Genres For Successful And Unsuccessful Playlists</a:t>
            </a:r>
            <a:br>
              <a:rPr lang="en-US" b="1" dirty="0"/>
            </a:br>
            <a:endParaRPr lang="en-US" dirty="0"/>
          </a:p>
        </p:txBody>
      </p:sp>
      <p:sp>
        <p:nvSpPr>
          <p:cNvPr id="6" name="TextBox 5">
            <a:extLst>
              <a:ext uri="{FF2B5EF4-FFF2-40B4-BE49-F238E27FC236}">
                <a16:creationId xmlns:a16="http://schemas.microsoft.com/office/drawing/2014/main" id="{1C712505-E2DE-6C4E-9C23-A95D350D8875}"/>
              </a:ext>
            </a:extLst>
          </p:cNvPr>
          <p:cNvSpPr txBox="1"/>
          <p:nvPr/>
        </p:nvSpPr>
        <p:spPr>
          <a:xfrm>
            <a:off x="3159490" y="5543856"/>
            <a:ext cx="4564049"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genre 3: third highest weighted genre</a:t>
            </a:r>
          </a:p>
        </p:txBody>
      </p:sp>
      <p:pic>
        <p:nvPicPr>
          <p:cNvPr id="7170" name="Picture 2">
            <a:extLst>
              <a:ext uri="{FF2B5EF4-FFF2-40B4-BE49-F238E27FC236}">
                <a16:creationId xmlns:a16="http://schemas.microsoft.com/office/drawing/2014/main" id="{366BEB3E-3662-7140-8920-B55BB09828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9490" y="2052638"/>
            <a:ext cx="5840577" cy="332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654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B09D-FA1D-D54F-82D1-885429032344}"/>
              </a:ext>
            </a:extLst>
          </p:cNvPr>
          <p:cNvSpPr>
            <a:spLocks noGrp="1"/>
          </p:cNvSpPr>
          <p:nvPr>
            <p:ph type="title"/>
          </p:nvPr>
        </p:nvSpPr>
        <p:spPr/>
        <p:txBody>
          <a:bodyPr>
            <a:normAutofit fontScale="90000"/>
          </a:bodyPr>
          <a:lstStyle/>
          <a:p>
            <a:pPr algn="l"/>
            <a:r>
              <a:rPr lang="en-US" b="1" dirty="0"/>
              <a:t>Moods For Successful And Unsuccessful Playlists</a:t>
            </a:r>
            <a:br>
              <a:rPr lang="en-US" b="1" dirty="0"/>
            </a:br>
            <a:endParaRPr lang="en-US" dirty="0"/>
          </a:p>
        </p:txBody>
      </p:sp>
      <p:sp>
        <p:nvSpPr>
          <p:cNvPr id="6" name="TextBox 5">
            <a:extLst>
              <a:ext uri="{FF2B5EF4-FFF2-40B4-BE49-F238E27FC236}">
                <a16:creationId xmlns:a16="http://schemas.microsoft.com/office/drawing/2014/main" id="{1C712505-E2DE-6C4E-9C23-A95D350D8875}"/>
              </a:ext>
            </a:extLst>
          </p:cNvPr>
          <p:cNvSpPr txBox="1"/>
          <p:nvPr/>
        </p:nvSpPr>
        <p:spPr>
          <a:xfrm>
            <a:off x="2859652" y="5510254"/>
            <a:ext cx="4564049"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mood 2: second highest weighted mood</a:t>
            </a:r>
          </a:p>
        </p:txBody>
      </p:sp>
      <p:pic>
        <p:nvPicPr>
          <p:cNvPr id="8194" name="Picture 2">
            <a:extLst>
              <a:ext uri="{FF2B5EF4-FFF2-40B4-BE49-F238E27FC236}">
                <a16:creationId xmlns:a16="http://schemas.microsoft.com/office/drawing/2014/main" id="{2CEA23B3-8AA4-7A46-97DF-368EB6776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259" y="1934547"/>
            <a:ext cx="6377481" cy="3575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62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B09D-FA1D-D54F-82D1-885429032344}"/>
              </a:ext>
            </a:extLst>
          </p:cNvPr>
          <p:cNvSpPr>
            <a:spLocks noGrp="1"/>
          </p:cNvSpPr>
          <p:nvPr>
            <p:ph type="title"/>
          </p:nvPr>
        </p:nvSpPr>
        <p:spPr/>
        <p:txBody>
          <a:bodyPr>
            <a:normAutofit/>
          </a:bodyPr>
          <a:lstStyle/>
          <a:p>
            <a:pPr algn="l"/>
            <a:r>
              <a:rPr lang="en-US" sz="3100" b="1" dirty="0"/>
              <a:t>Moods For Successful And Unsuccessful Playlists</a:t>
            </a:r>
            <a:endParaRPr lang="en-US" dirty="0"/>
          </a:p>
        </p:txBody>
      </p:sp>
      <p:sp>
        <p:nvSpPr>
          <p:cNvPr id="6" name="TextBox 5">
            <a:extLst>
              <a:ext uri="{FF2B5EF4-FFF2-40B4-BE49-F238E27FC236}">
                <a16:creationId xmlns:a16="http://schemas.microsoft.com/office/drawing/2014/main" id="{1C712505-E2DE-6C4E-9C23-A95D350D8875}"/>
              </a:ext>
            </a:extLst>
          </p:cNvPr>
          <p:cNvSpPr txBox="1"/>
          <p:nvPr/>
        </p:nvSpPr>
        <p:spPr>
          <a:xfrm>
            <a:off x="2859652" y="5510254"/>
            <a:ext cx="4564049"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mood 3: third highest weighted mood</a:t>
            </a:r>
          </a:p>
        </p:txBody>
      </p:sp>
      <p:pic>
        <p:nvPicPr>
          <p:cNvPr id="9218" name="Picture 2">
            <a:extLst>
              <a:ext uri="{FF2B5EF4-FFF2-40B4-BE49-F238E27FC236}">
                <a16:creationId xmlns:a16="http://schemas.microsoft.com/office/drawing/2014/main" id="{96D9A40E-782B-A647-8513-AAC6479B08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9652" y="1880861"/>
            <a:ext cx="6472696" cy="362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419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4328-B62B-FB40-A256-CE6F9C708B7C}"/>
              </a:ext>
            </a:extLst>
          </p:cNvPr>
          <p:cNvSpPr>
            <a:spLocks noGrp="1"/>
          </p:cNvSpPr>
          <p:nvPr>
            <p:ph type="title"/>
          </p:nvPr>
        </p:nvSpPr>
        <p:spPr/>
        <p:txBody>
          <a:bodyPr/>
          <a:lstStyle/>
          <a:p>
            <a:pPr algn="l"/>
            <a:r>
              <a:rPr lang="en-US" dirty="0"/>
              <a:t>Playlist Tokens For Successful And Unsuccessful Playlists</a:t>
            </a:r>
          </a:p>
        </p:txBody>
      </p:sp>
      <p:pic>
        <p:nvPicPr>
          <p:cNvPr id="5" name="Content Placeholder 4" descr="A picture containing text, cosmetic&#10;&#10;Description automatically generated">
            <a:extLst>
              <a:ext uri="{FF2B5EF4-FFF2-40B4-BE49-F238E27FC236}">
                <a16:creationId xmlns:a16="http://schemas.microsoft.com/office/drawing/2014/main" id="{AA1E8F4A-937D-0043-AC3C-B0FE90B8B417}"/>
              </a:ext>
            </a:extLst>
          </p:cNvPr>
          <p:cNvPicPr>
            <a:picLocks noGrp="1" noChangeAspect="1"/>
          </p:cNvPicPr>
          <p:nvPr>
            <p:ph idx="1"/>
          </p:nvPr>
        </p:nvPicPr>
        <p:blipFill>
          <a:blip r:embed="rId2"/>
          <a:stretch>
            <a:fillRect/>
          </a:stretch>
        </p:blipFill>
        <p:spPr>
          <a:xfrm>
            <a:off x="1621861" y="1885285"/>
            <a:ext cx="4204229" cy="4080575"/>
          </a:xfrm>
        </p:spPr>
      </p:pic>
      <p:pic>
        <p:nvPicPr>
          <p:cNvPr id="7" name="Picture 6" descr="A picture containing cosmetic&#10;&#10;Description automatically generated">
            <a:extLst>
              <a:ext uri="{FF2B5EF4-FFF2-40B4-BE49-F238E27FC236}">
                <a16:creationId xmlns:a16="http://schemas.microsoft.com/office/drawing/2014/main" id="{D2B66332-756B-3243-AA91-8A7A6265B3B9}"/>
              </a:ext>
            </a:extLst>
          </p:cNvPr>
          <p:cNvPicPr>
            <a:picLocks noChangeAspect="1"/>
          </p:cNvPicPr>
          <p:nvPr/>
        </p:nvPicPr>
        <p:blipFill>
          <a:blip r:embed="rId3"/>
          <a:stretch>
            <a:fillRect/>
          </a:stretch>
        </p:blipFill>
        <p:spPr>
          <a:xfrm>
            <a:off x="6816037" y="1885285"/>
            <a:ext cx="4172618" cy="4080575"/>
          </a:xfrm>
          <a:prstGeom prst="rect">
            <a:avLst/>
          </a:prstGeom>
        </p:spPr>
      </p:pic>
      <p:sp>
        <p:nvSpPr>
          <p:cNvPr id="8" name="TextBox 7">
            <a:extLst>
              <a:ext uri="{FF2B5EF4-FFF2-40B4-BE49-F238E27FC236}">
                <a16:creationId xmlns:a16="http://schemas.microsoft.com/office/drawing/2014/main" id="{B827A5A6-D1CE-7E4A-96D7-A0AF845228EF}"/>
              </a:ext>
            </a:extLst>
          </p:cNvPr>
          <p:cNvSpPr txBox="1"/>
          <p:nvPr/>
        </p:nvSpPr>
        <p:spPr>
          <a:xfrm>
            <a:off x="1621861" y="6049944"/>
            <a:ext cx="2189018" cy="369332"/>
          </a:xfrm>
          <a:prstGeom prst="rect">
            <a:avLst/>
          </a:prstGeom>
          <a:noFill/>
        </p:spPr>
        <p:txBody>
          <a:bodyPr wrap="square" rtlCol="0">
            <a:spAutoFit/>
          </a:bodyPr>
          <a:lstStyle/>
          <a:p>
            <a:r>
              <a:rPr lang="en-US" dirty="0"/>
              <a:t>Successful playlists</a:t>
            </a:r>
          </a:p>
        </p:txBody>
      </p:sp>
      <p:sp>
        <p:nvSpPr>
          <p:cNvPr id="11" name="TextBox 10">
            <a:extLst>
              <a:ext uri="{FF2B5EF4-FFF2-40B4-BE49-F238E27FC236}">
                <a16:creationId xmlns:a16="http://schemas.microsoft.com/office/drawing/2014/main" id="{79103C9A-66C2-9E4B-A280-9BC416EA400C}"/>
              </a:ext>
            </a:extLst>
          </p:cNvPr>
          <p:cNvSpPr txBox="1"/>
          <p:nvPr/>
        </p:nvSpPr>
        <p:spPr>
          <a:xfrm>
            <a:off x="6816037" y="6050054"/>
            <a:ext cx="2927926" cy="369332"/>
          </a:xfrm>
          <a:prstGeom prst="rect">
            <a:avLst/>
          </a:prstGeom>
          <a:noFill/>
        </p:spPr>
        <p:txBody>
          <a:bodyPr wrap="square" rtlCol="0">
            <a:spAutoFit/>
          </a:bodyPr>
          <a:lstStyle/>
          <a:p>
            <a:r>
              <a:rPr lang="en-US" dirty="0"/>
              <a:t>Unsuccessful playlists</a:t>
            </a:r>
          </a:p>
        </p:txBody>
      </p:sp>
    </p:spTree>
    <p:extLst>
      <p:ext uri="{BB962C8B-B14F-4D97-AF65-F5344CB8AC3E}">
        <p14:creationId xmlns:p14="http://schemas.microsoft.com/office/powerpoint/2010/main" val="3941725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BF1F-CF7B-3443-B2E4-1AFAFE03217E}"/>
              </a:ext>
            </a:extLst>
          </p:cNvPr>
          <p:cNvSpPr>
            <a:spLocks noGrp="1"/>
          </p:cNvSpPr>
          <p:nvPr>
            <p:ph type="title"/>
          </p:nvPr>
        </p:nvSpPr>
        <p:spPr/>
        <p:txBody>
          <a:bodyPr/>
          <a:lstStyle/>
          <a:p>
            <a:pPr algn="l"/>
            <a:r>
              <a:rPr lang="en-US" dirty="0"/>
              <a:t>Playlist Owners For Successful And Unsuccessful Playlists</a:t>
            </a:r>
          </a:p>
        </p:txBody>
      </p:sp>
      <p:pic>
        <p:nvPicPr>
          <p:cNvPr id="5" name="Content Placeholder 4" descr="Table&#10;&#10;Description automatically generated">
            <a:extLst>
              <a:ext uri="{FF2B5EF4-FFF2-40B4-BE49-F238E27FC236}">
                <a16:creationId xmlns:a16="http://schemas.microsoft.com/office/drawing/2014/main" id="{9F455A47-B39C-784C-B32D-E374CFF3791B}"/>
              </a:ext>
            </a:extLst>
          </p:cNvPr>
          <p:cNvPicPr>
            <a:picLocks noGrp="1" noChangeAspect="1"/>
          </p:cNvPicPr>
          <p:nvPr>
            <p:ph idx="1"/>
          </p:nvPr>
        </p:nvPicPr>
        <p:blipFill>
          <a:blip r:embed="rId2"/>
          <a:stretch>
            <a:fillRect/>
          </a:stretch>
        </p:blipFill>
        <p:spPr>
          <a:xfrm>
            <a:off x="1192885" y="2139950"/>
            <a:ext cx="4368800" cy="3619500"/>
          </a:xfrm>
        </p:spPr>
      </p:pic>
      <p:pic>
        <p:nvPicPr>
          <p:cNvPr id="7" name="Picture 6" descr="Table&#10;&#10;Description automatically generated">
            <a:extLst>
              <a:ext uri="{FF2B5EF4-FFF2-40B4-BE49-F238E27FC236}">
                <a16:creationId xmlns:a16="http://schemas.microsoft.com/office/drawing/2014/main" id="{09F54F7F-4790-E74B-87AB-22793BAC9736}"/>
              </a:ext>
            </a:extLst>
          </p:cNvPr>
          <p:cNvPicPr>
            <a:picLocks noChangeAspect="1"/>
          </p:cNvPicPr>
          <p:nvPr/>
        </p:nvPicPr>
        <p:blipFill>
          <a:blip r:embed="rId3"/>
          <a:stretch>
            <a:fillRect/>
          </a:stretch>
        </p:blipFill>
        <p:spPr>
          <a:xfrm>
            <a:off x="6096000" y="2139950"/>
            <a:ext cx="4586442" cy="3619500"/>
          </a:xfrm>
          <a:prstGeom prst="rect">
            <a:avLst/>
          </a:prstGeom>
        </p:spPr>
      </p:pic>
    </p:spTree>
    <p:extLst>
      <p:ext uri="{BB962C8B-B14F-4D97-AF65-F5344CB8AC3E}">
        <p14:creationId xmlns:p14="http://schemas.microsoft.com/office/powerpoint/2010/main" val="158042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9AD8-A78C-9548-8F32-7FB575E008F9}"/>
              </a:ext>
            </a:extLst>
          </p:cNvPr>
          <p:cNvSpPr>
            <a:spLocks noGrp="1"/>
          </p:cNvSpPr>
          <p:nvPr>
            <p:ph type="title"/>
          </p:nvPr>
        </p:nvSpPr>
        <p:spPr/>
        <p:txBody>
          <a:bodyPr/>
          <a:lstStyle/>
          <a:p>
            <a:pPr algn="l"/>
            <a:r>
              <a:rPr lang="en-US" dirty="0"/>
              <a:t>Schema Design: Nested Data Structures</a:t>
            </a:r>
          </a:p>
        </p:txBody>
      </p:sp>
      <p:pic>
        <p:nvPicPr>
          <p:cNvPr id="5" name="Content Placeholder 4" descr="Table&#10;&#10;Description automatically generated">
            <a:extLst>
              <a:ext uri="{FF2B5EF4-FFF2-40B4-BE49-F238E27FC236}">
                <a16:creationId xmlns:a16="http://schemas.microsoft.com/office/drawing/2014/main" id="{B9967A55-72D4-7D45-84E3-6F7E97CF5467}"/>
              </a:ext>
            </a:extLst>
          </p:cNvPr>
          <p:cNvPicPr>
            <a:picLocks noGrp="1" noChangeAspect="1"/>
          </p:cNvPicPr>
          <p:nvPr>
            <p:ph idx="1"/>
          </p:nvPr>
        </p:nvPicPr>
        <p:blipFill>
          <a:blip r:embed="rId2"/>
          <a:stretch>
            <a:fillRect/>
          </a:stretch>
        </p:blipFill>
        <p:spPr>
          <a:xfrm>
            <a:off x="2963333" y="1572418"/>
            <a:ext cx="7078134" cy="4731720"/>
          </a:xfrm>
        </p:spPr>
      </p:pic>
      <p:cxnSp>
        <p:nvCxnSpPr>
          <p:cNvPr id="7" name="Straight Arrow Connector 6">
            <a:extLst>
              <a:ext uri="{FF2B5EF4-FFF2-40B4-BE49-F238E27FC236}">
                <a16:creationId xmlns:a16="http://schemas.microsoft.com/office/drawing/2014/main" id="{360F3B92-2EAD-5A46-976B-7D16F62C45DC}"/>
              </a:ext>
            </a:extLst>
          </p:cNvPr>
          <p:cNvCxnSpPr/>
          <p:nvPr/>
        </p:nvCxnSpPr>
        <p:spPr>
          <a:xfrm>
            <a:off x="2328333" y="1955800"/>
            <a:ext cx="635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2368513-FCF1-894B-8E5A-63D71FB15704}"/>
              </a:ext>
            </a:extLst>
          </p:cNvPr>
          <p:cNvCxnSpPr/>
          <p:nvPr/>
        </p:nvCxnSpPr>
        <p:spPr>
          <a:xfrm>
            <a:off x="2294308" y="3048000"/>
            <a:ext cx="635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5C0A04-B3E7-244A-954E-97293D4D679E}"/>
              </a:ext>
            </a:extLst>
          </p:cNvPr>
          <p:cNvCxnSpPr/>
          <p:nvPr/>
        </p:nvCxnSpPr>
        <p:spPr>
          <a:xfrm>
            <a:off x="2294308" y="2650066"/>
            <a:ext cx="635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183E7F1-C2D3-2148-A812-8AED92EC92A8}"/>
              </a:ext>
            </a:extLst>
          </p:cNvPr>
          <p:cNvCxnSpPr/>
          <p:nvPr/>
        </p:nvCxnSpPr>
        <p:spPr>
          <a:xfrm>
            <a:off x="2294308" y="4580467"/>
            <a:ext cx="635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2F2F4C-5274-0B41-9847-24BC42110AF3}"/>
              </a:ext>
            </a:extLst>
          </p:cNvPr>
          <p:cNvCxnSpPr/>
          <p:nvPr/>
        </p:nvCxnSpPr>
        <p:spPr>
          <a:xfrm>
            <a:off x="2264516" y="3708401"/>
            <a:ext cx="635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83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BEF0-7799-774E-AAE9-B2BC778FCF43}"/>
              </a:ext>
            </a:extLst>
          </p:cNvPr>
          <p:cNvSpPr>
            <a:spLocks noGrp="1"/>
          </p:cNvSpPr>
          <p:nvPr>
            <p:ph type="title"/>
          </p:nvPr>
        </p:nvSpPr>
        <p:spPr/>
        <p:txBody>
          <a:bodyPr>
            <a:normAutofit/>
          </a:bodyPr>
          <a:lstStyle/>
          <a:p>
            <a:pPr algn="l"/>
            <a:r>
              <a:rPr lang="en-US" sz="1400" dirty="0"/>
              <a:t>Integrate lyrics data, which currently exists as 1 text file per track. How would you structure this dataset</a:t>
            </a:r>
            <a:br>
              <a:rPr lang="en-US" sz="1400" dirty="0"/>
            </a:br>
            <a:r>
              <a:rPr lang="en-US" sz="1400" dirty="0"/>
              <a:t>to allow data scientists to, in turn, flexibly perform analysis on how lyrics affect playlist performance?</a:t>
            </a:r>
            <a:br>
              <a:rPr lang="en-US" sz="1400" dirty="0"/>
            </a:br>
            <a:endParaRPr lang="en-US" sz="1400" dirty="0"/>
          </a:p>
        </p:txBody>
      </p:sp>
      <p:sp>
        <p:nvSpPr>
          <p:cNvPr id="3" name="Content Placeholder 2">
            <a:extLst>
              <a:ext uri="{FF2B5EF4-FFF2-40B4-BE49-F238E27FC236}">
                <a16:creationId xmlns:a16="http://schemas.microsoft.com/office/drawing/2014/main" id="{59724813-249C-C542-BA4D-1D3EBD9264F5}"/>
              </a:ext>
            </a:extLst>
          </p:cNvPr>
          <p:cNvSpPr>
            <a:spLocks noGrp="1"/>
          </p:cNvSpPr>
          <p:nvPr>
            <p:ph idx="1"/>
          </p:nvPr>
        </p:nvSpPr>
        <p:spPr/>
        <p:txBody>
          <a:bodyPr>
            <a:normAutofit fontScale="85000" lnSpcReduction="20000"/>
          </a:bodyPr>
          <a:lstStyle/>
          <a:p>
            <a:r>
              <a:rPr lang="en-US" dirty="0">
                <a:hlinkClick r:id="rId2" action="ppaction://hlinksldjump"/>
              </a:rPr>
              <a:t>23. Schema design</a:t>
            </a:r>
            <a:r>
              <a:rPr lang="en-US" dirty="0"/>
              <a:t> : From this slide, the lyrics data has been integrated with tracks table.</a:t>
            </a:r>
          </a:p>
          <a:p>
            <a:r>
              <a:rPr lang="en-US" dirty="0"/>
              <a:t>Assuming we do not need the text from the lyrics file.</a:t>
            </a:r>
          </a:p>
          <a:p>
            <a:r>
              <a:rPr lang="en-US" dirty="0"/>
              <a:t>We create a unique id for each file and extract the file name.</a:t>
            </a:r>
          </a:p>
          <a:p>
            <a:r>
              <a:rPr lang="en-US" dirty="0"/>
              <a:t>Each file per track can be associated with its respective track_id.</a:t>
            </a:r>
          </a:p>
          <a:p>
            <a:r>
              <a:rPr lang="en-US" dirty="0"/>
              <a:t>We can aggregate this to the playlist level and create a new column as n_lyrics for each track_id that has an lyrics_id we can indicate True/False or 1/0 and count the number of True occurrences. </a:t>
            </a:r>
          </a:p>
          <a:p>
            <a:r>
              <a:rPr lang="en-US" dirty="0"/>
              <a:t>E.g., playlist_id: 1234  n_tracks: 10  n_lyrics: 5</a:t>
            </a:r>
          </a:p>
          <a:p>
            <a:r>
              <a:rPr lang="en-US" dirty="0"/>
              <a:t>n_lyrics can be used to check the influence on successful playlists.</a:t>
            </a:r>
          </a:p>
        </p:txBody>
      </p:sp>
    </p:spTree>
    <p:extLst>
      <p:ext uri="{BB962C8B-B14F-4D97-AF65-F5344CB8AC3E}">
        <p14:creationId xmlns:p14="http://schemas.microsoft.com/office/powerpoint/2010/main" val="540022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11B8B92E-9699-4AA1-9713-65A86575E399}"/>
              </a:ext>
            </a:extLst>
          </p:cNvPr>
          <p:cNvPicPr>
            <a:picLocks noChangeAspect="1"/>
          </p:cNvPicPr>
          <p:nvPr/>
        </p:nvPicPr>
        <p:blipFill rotWithShape="1">
          <a:blip r:embed="rId4"/>
          <a:srcRect t="5170" r="-1" b="4827"/>
          <a:stretch/>
        </p:blipFill>
        <p:spPr>
          <a:xfrm>
            <a:off x="0" y="0"/>
            <a:ext cx="12191675" cy="6858000"/>
          </a:xfrm>
          <a:prstGeom prst="rect">
            <a:avLst/>
          </a:prstGeom>
        </p:spPr>
      </p:pic>
      <p:sp>
        <p:nvSpPr>
          <p:cNvPr id="2" name="Title 1">
            <a:extLst>
              <a:ext uri="{FF2B5EF4-FFF2-40B4-BE49-F238E27FC236}">
                <a16:creationId xmlns:a16="http://schemas.microsoft.com/office/drawing/2014/main" id="{A1547914-82D6-F54E-88BD-63222B535710}"/>
              </a:ext>
            </a:extLst>
          </p:cNvPr>
          <p:cNvSpPr>
            <a:spLocks noGrp="1"/>
          </p:cNvSpPr>
          <p:nvPr>
            <p:ph type="title"/>
          </p:nvPr>
        </p:nvSpPr>
        <p:spPr>
          <a:xfrm>
            <a:off x="-333887" y="4208226"/>
            <a:ext cx="4128142" cy="2268559"/>
          </a:xfrm>
        </p:spPr>
        <p:txBody>
          <a:bodyPr vert="horz" lIns="91440" tIns="45720" rIns="91440" bIns="45720" rtlCol="0" anchor="t">
            <a:normAutofit/>
          </a:bodyPr>
          <a:lstStyle/>
          <a:p>
            <a:r>
              <a:rPr lang="en-US" sz="6000" dirty="0"/>
              <a:t>Summary</a:t>
            </a:r>
            <a:br>
              <a:rPr lang="en-US" sz="6000" dirty="0"/>
            </a:br>
            <a:r>
              <a:rPr lang="en-US" sz="6000" dirty="0"/>
              <a:t>Statistics </a:t>
            </a:r>
          </a:p>
        </p:txBody>
      </p:sp>
    </p:spTree>
    <p:extLst>
      <p:ext uri="{BB962C8B-B14F-4D97-AF65-F5344CB8AC3E}">
        <p14:creationId xmlns:p14="http://schemas.microsoft.com/office/powerpoint/2010/main" val="137075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p:cNvGrpSpPr/>
        <p:nvPr/>
      </p:nvGrpSpPr>
      <p:grpSpPr>
        <a:xfrm>
          <a:off x="0" y="0"/>
          <a:ext cx="0" cy="0"/>
          <a:chOff x="0" y="0"/>
          <a:chExt cx="0" cy="0"/>
        </a:xfrm>
      </p:grpSpPr>
      <p:sp useBgFill="1">
        <p:nvSpPr>
          <p:cNvPr id="28" name="Rectangle 13">
            <a:extLst>
              <a:ext uri="{FF2B5EF4-FFF2-40B4-BE49-F238E27FC236}">
                <a16:creationId xmlns:a16="http://schemas.microsoft.com/office/drawing/2014/main" id="{BF25122E-BE97-4B44-AD93-108986720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5">
            <a:extLst>
              <a:ext uri="{FF2B5EF4-FFF2-40B4-BE49-F238E27FC236}">
                <a16:creationId xmlns:a16="http://schemas.microsoft.com/office/drawing/2014/main" id="{20C22A5F-068F-4E3D-BDAC-4E7A8A435A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 name="Picture 17">
            <a:extLst>
              <a:ext uri="{FF2B5EF4-FFF2-40B4-BE49-F238E27FC236}">
                <a16:creationId xmlns:a16="http://schemas.microsoft.com/office/drawing/2014/main" id="{241D4DE1-3641-45EE-AEDD-4B511B4778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19">
            <a:extLst>
              <a:ext uri="{FF2B5EF4-FFF2-40B4-BE49-F238E27FC236}">
                <a16:creationId xmlns:a16="http://schemas.microsoft.com/office/drawing/2014/main" id="{2B06ADA4-4D0A-4053-B624-3F3E14DC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a:extLst>
              <a:ext uri="{FF2B5EF4-FFF2-40B4-BE49-F238E27FC236}">
                <a16:creationId xmlns:a16="http://schemas.microsoft.com/office/drawing/2014/main" id="{D91EAA3F-55C5-42C3-9A80-F392B9FB3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DB8F5A2C-62AA-4A75-B5BA-5477AAC6A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DDA79-7168-D64D-8C06-540C1FD610A3}"/>
              </a:ext>
            </a:extLst>
          </p:cNvPr>
          <p:cNvSpPr>
            <a:spLocks noGrp="1"/>
          </p:cNvSpPr>
          <p:nvPr>
            <p:ph type="title"/>
          </p:nvPr>
        </p:nvSpPr>
        <p:spPr>
          <a:xfrm>
            <a:off x="1969803" y="808056"/>
            <a:ext cx="8608037" cy="1077229"/>
          </a:xfrm>
        </p:spPr>
        <p:txBody>
          <a:bodyPr>
            <a:normAutofit/>
          </a:bodyPr>
          <a:lstStyle/>
          <a:p>
            <a:pPr algn="l"/>
            <a:r>
              <a:rPr lang="en-US" dirty="0"/>
              <a:t>Data Profile Report</a:t>
            </a:r>
          </a:p>
        </p:txBody>
      </p:sp>
      <p:pic>
        <p:nvPicPr>
          <p:cNvPr id="9" name="Picture 8" descr="Graphical user interface, text, application, email&#10;&#10;Description automatically generated">
            <a:extLst>
              <a:ext uri="{FF2B5EF4-FFF2-40B4-BE49-F238E27FC236}">
                <a16:creationId xmlns:a16="http://schemas.microsoft.com/office/drawing/2014/main" id="{A5BE12A7-C0D6-B843-87EB-31AADAE4CF1C}"/>
              </a:ext>
            </a:extLst>
          </p:cNvPr>
          <p:cNvPicPr>
            <a:picLocks noChangeAspect="1"/>
          </p:cNvPicPr>
          <p:nvPr/>
        </p:nvPicPr>
        <p:blipFill>
          <a:blip r:embed="rId5"/>
          <a:stretch>
            <a:fillRect/>
          </a:stretch>
        </p:blipFill>
        <p:spPr>
          <a:xfrm>
            <a:off x="1031872" y="2396067"/>
            <a:ext cx="3328594" cy="239658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Picture 4" descr="Chart, bar chart&#10;&#10;Description automatically generated">
            <a:extLst>
              <a:ext uri="{FF2B5EF4-FFF2-40B4-BE49-F238E27FC236}">
                <a16:creationId xmlns:a16="http://schemas.microsoft.com/office/drawing/2014/main" id="{6B4257FE-F38D-2445-8489-5A6CD1BE96ED}"/>
              </a:ext>
            </a:extLst>
          </p:cNvPr>
          <p:cNvPicPr>
            <a:picLocks noChangeAspect="1"/>
          </p:cNvPicPr>
          <p:nvPr/>
        </p:nvPicPr>
        <p:blipFill>
          <a:blip r:embed="rId6"/>
          <a:stretch>
            <a:fillRect/>
          </a:stretch>
        </p:blipFill>
        <p:spPr>
          <a:xfrm>
            <a:off x="4679733" y="1633064"/>
            <a:ext cx="3676867" cy="205904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7" name="Picture 6" descr="Graphical user interface, table&#10;&#10;Description automatically generated">
            <a:extLst>
              <a:ext uri="{FF2B5EF4-FFF2-40B4-BE49-F238E27FC236}">
                <a16:creationId xmlns:a16="http://schemas.microsoft.com/office/drawing/2014/main" id="{D779C558-BD69-424E-9A71-C13F7EF67F56}"/>
              </a:ext>
            </a:extLst>
          </p:cNvPr>
          <p:cNvPicPr>
            <a:picLocks noChangeAspect="1"/>
          </p:cNvPicPr>
          <p:nvPr/>
        </p:nvPicPr>
        <p:blipFill>
          <a:blip r:embed="rId7"/>
          <a:stretch>
            <a:fillRect/>
          </a:stretch>
        </p:blipFill>
        <p:spPr>
          <a:xfrm>
            <a:off x="4679733" y="4335040"/>
            <a:ext cx="3676867" cy="223369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Content Placeholder 2">
            <a:extLst>
              <a:ext uri="{FF2B5EF4-FFF2-40B4-BE49-F238E27FC236}">
                <a16:creationId xmlns:a16="http://schemas.microsoft.com/office/drawing/2014/main" id="{C8208CBE-E177-5642-90C7-3AE0A7A54DC7}"/>
              </a:ext>
            </a:extLst>
          </p:cNvPr>
          <p:cNvSpPr>
            <a:spLocks noGrp="1"/>
          </p:cNvSpPr>
          <p:nvPr>
            <p:ph idx="1"/>
          </p:nvPr>
        </p:nvSpPr>
        <p:spPr>
          <a:xfrm>
            <a:off x="8393076" y="1693194"/>
            <a:ext cx="3022022" cy="3997828"/>
          </a:xfrm>
        </p:spPr>
        <p:txBody>
          <a:bodyPr>
            <a:normAutofit/>
          </a:bodyPr>
          <a:lstStyle/>
          <a:p>
            <a:r>
              <a:rPr lang="en-US" sz="1800" dirty="0"/>
              <a:t>An Interactive version of the profile report has been emailed separately.</a:t>
            </a:r>
          </a:p>
        </p:txBody>
      </p:sp>
      <p:sp>
        <p:nvSpPr>
          <p:cNvPr id="34" name="Rectangle 25">
            <a:extLst>
              <a:ext uri="{FF2B5EF4-FFF2-40B4-BE49-F238E27FC236}">
                <a16:creationId xmlns:a16="http://schemas.microsoft.com/office/drawing/2014/main" id="{43F8EFF5-8969-4FC7-9542-756CF6A3D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16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B8D8-B611-B642-A76F-6852F42B412A}"/>
              </a:ext>
            </a:extLst>
          </p:cNvPr>
          <p:cNvSpPr>
            <a:spLocks noGrp="1"/>
          </p:cNvSpPr>
          <p:nvPr>
            <p:ph type="title"/>
          </p:nvPr>
        </p:nvSpPr>
        <p:spPr/>
        <p:txBody>
          <a:bodyPr/>
          <a:lstStyle/>
          <a:p>
            <a:pPr algn="l"/>
            <a:r>
              <a:rPr lang="en-US" dirty="0"/>
              <a:t>Summary</a:t>
            </a:r>
          </a:p>
        </p:txBody>
      </p:sp>
      <p:sp>
        <p:nvSpPr>
          <p:cNvPr id="3" name="Content Placeholder 2">
            <a:extLst>
              <a:ext uri="{FF2B5EF4-FFF2-40B4-BE49-F238E27FC236}">
                <a16:creationId xmlns:a16="http://schemas.microsoft.com/office/drawing/2014/main" id="{033022AA-1E23-1F45-9BB3-CA40FEA42FEC}"/>
              </a:ext>
            </a:extLst>
          </p:cNvPr>
          <p:cNvSpPr>
            <a:spLocks noGrp="1"/>
          </p:cNvSpPr>
          <p:nvPr>
            <p:ph idx="1"/>
          </p:nvPr>
        </p:nvSpPr>
        <p:spPr/>
        <p:txBody>
          <a:bodyPr>
            <a:normAutofit fontScale="55000" lnSpcReduction="20000"/>
          </a:bodyPr>
          <a:lstStyle/>
          <a:p>
            <a:pPr marL="0" indent="0">
              <a:buNone/>
            </a:pPr>
            <a:endParaRPr lang="en-US" dirty="0"/>
          </a:p>
          <a:p>
            <a:r>
              <a:rPr lang="en-US" dirty="0"/>
              <a:t>Day of the week the daily metrics are collected will help understand usage of playlists at a granular level.</a:t>
            </a:r>
          </a:p>
          <a:p>
            <a:r>
              <a:rPr lang="en-US" dirty="0"/>
              <a:t>Upload date can be used to check how old the playlist is and if there has been any activity on the playlist in recent time.</a:t>
            </a:r>
          </a:p>
          <a:p>
            <a:r>
              <a:rPr lang="en-US" dirty="0"/>
              <a:t>Information like playlist created by Spotify vs users will help understanding the the group creating successful playlists and further analysis can be done to learn what factors are contributing to the success of playlists created by a particular group.</a:t>
            </a:r>
          </a:p>
          <a:p>
            <a:r>
              <a:rPr lang="en-US" dirty="0"/>
              <a:t>Knowing number of likes the playlist can be added to the success metrics.</a:t>
            </a:r>
          </a:p>
          <a:p>
            <a:r>
              <a:rPr lang="en-US" dirty="0"/>
              <a:t>Data from different countries will help understand usage and engagement with playlists, further analysis can be performed on how variables like local tracks and local artists are impacting to the success of playlists.</a:t>
            </a:r>
          </a:p>
          <a:p>
            <a:r>
              <a:rPr lang="en-US" dirty="0"/>
              <a:t>Understanding where the playlists are placed in the product can also play a role. E.g.: is the playlist suggested on the home screen or if the user must search for the playlist.</a:t>
            </a:r>
          </a:p>
          <a:p>
            <a:endParaRPr lang="en-US" dirty="0"/>
          </a:p>
        </p:txBody>
      </p:sp>
    </p:spTree>
    <p:extLst>
      <p:ext uri="{BB962C8B-B14F-4D97-AF65-F5344CB8AC3E}">
        <p14:creationId xmlns:p14="http://schemas.microsoft.com/office/powerpoint/2010/main" val="1599078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A311-B658-744B-8BCF-E539E904F63D}"/>
              </a:ext>
            </a:extLst>
          </p:cNvPr>
          <p:cNvSpPr>
            <a:spLocks noGrp="1"/>
          </p:cNvSpPr>
          <p:nvPr>
            <p:ph type="title"/>
          </p:nvPr>
        </p:nvSpPr>
        <p:spPr>
          <a:xfrm>
            <a:off x="2431392" y="807575"/>
            <a:ext cx="7958331" cy="1077229"/>
          </a:xfrm>
        </p:spPr>
        <p:txBody>
          <a:bodyPr>
            <a:normAutofit/>
          </a:bodyPr>
          <a:lstStyle/>
          <a:p>
            <a:pPr algn="l"/>
            <a:r>
              <a:rPr lang="en-US" sz="2400" dirty="0"/>
              <a:t>Summary Statistics: Numeric Variables</a:t>
            </a:r>
          </a:p>
        </p:txBody>
      </p:sp>
      <p:sp>
        <p:nvSpPr>
          <p:cNvPr id="9" name="TextBox 8">
            <a:extLst>
              <a:ext uri="{FF2B5EF4-FFF2-40B4-BE49-F238E27FC236}">
                <a16:creationId xmlns:a16="http://schemas.microsoft.com/office/drawing/2014/main" id="{A7CAC786-D248-6C48-8960-E16BF862D170}"/>
              </a:ext>
            </a:extLst>
          </p:cNvPr>
          <p:cNvSpPr txBox="1"/>
          <p:nvPr/>
        </p:nvSpPr>
        <p:spPr>
          <a:xfrm>
            <a:off x="2407092" y="6350597"/>
            <a:ext cx="7725508"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t>Zero count is on the higher side for variables like streams, dau, skippers, n_local_tracks.</a:t>
            </a:r>
          </a:p>
        </p:txBody>
      </p:sp>
      <p:pic>
        <p:nvPicPr>
          <p:cNvPr id="2050" name="Picture 2">
            <a:extLst>
              <a:ext uri="{FF2B5EF4-FFF2-40B4-BE49-F238E27FC236}">
                <a16:creationId xmlns:a16="http://schemas.microsoft.com/office/drawing/2014/main" id="{9FD76B5A-1F84-794B-BFD0-78E80E0F3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091" y="1386975"/>
            <a:ext cx="7584073" cy="4628223"/>
          </a:xfrm>
          <a:prstGeom prst="rect">
            <a:avLst/>
          </a:prstGeom>
          <a:noFill/>
          <a:extLst>
            <a:ext uri="{909E8E84-426E-40DD-AFC4-6F175D3DCCD1}">
              <a14:hiddenFill xmlns:a14="http://schemas.microsoft.com/office/drawing/2010/main">
                <a:solidFill>
                  <a:srgbClr val="FFFFFF"/>
                </a:solidFill>
              </a14:hiddenFill>
            </a:ext>
          </a:extLst>
        </p:spPr>
      </p:pic>
      <p:sp>
        <p:nvSpPr>
          <p:cNvPr id="16" name="Up Arrow 15">
            <a:extLst>
              <a:ext uri="{FF2B5EF4-FFF2-40B4-BE49-F238E27FC236}">
                <a16:creationId xmlns:a16="http://schemas.microsoft.com/office/drawing/2014/main" id="{834356DA-1B13-874C-9D9D-1194D927A985}"/>
              </a:ext>
            </a:extLst>
          </p:cNvPr>
          <p:cNvSpPr/>
          <p:nvPr/>
        </p:nvSpPr>
        <p:spPr>
          <a:xfrm>
            <a:off x="2910284" y="5629438"/>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a:extLst>
              <a:ext uri="{FF2B5EF4-FFF2-40B4-BE49-F238E27FC236}">
                <a16:creationId xmlns:a16="http://schemas.microsoft.com/office/drawing/2014/main" id="{3A36FAF2-2502-6B47-9CCE-A25F2801C435}"/>
              </a:ext>
            </a:extLst>
          </p:cNvPr>
          <p:cNvSpPr/>
          <p:nvPr/>
        </p:nvSpPr>
        <p:spPr>
          <a:xfrm>
            <a:off x="3408609" y="5629438"/>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a:extLst>
              <a:ext uri="{FF2B5EF4-FFF2-40B4-BE49-F238E27FC236}">
                <a16:creationId xmlns:a16="http://schemas.microsoft.com/office/drawing/2014/main" id="{23602F7B-DC12-0B42-8E40-196828196C5F}"/>
              </a:ext>
            </a:extLst>
          </p:cNvPr>
          <p:cNvSpPr/>
          <p:nvPr/>
        </p:nvSpPr>
        <p:spPr>
          <a:xfrm>
            <a:off x="3902766" y="5629438"/>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a:extLst>
              <a:ext uri="{FF2B5EF4-FFF2-40B4-BE49-F238E27FC236}">
                <a16:creationId xmlns:a16="http://schemas.microsoft.com/office/drawing/2014/main" id="{5A77E0CF-D8C4-0743-9AED-C7857593EB0F}"/>
              </a:ext>
            </a:extLst>
          </p:cNvPr>
          <p:cNvSpPr/>
          <p:nvPr/>
        </p:nvSpPr>
        <p:spPr>
          <a:xfrm>
            <a:off x="6798094" y="5629438"/>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108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7" name="Picture 76">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9" name="Rectangle 78">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4E7EF-5315-ED44-97AD-5CBB5310AFC5}"/>
              </a:ext>
            </a:extLst>
          </p:cNvPr>
          <p:cNvSpPr>
            <a:spLocks noGrp="1"/>
          </p:cNvSpPr>
          <p:nvPr>
            <p:ph type="title"/>
          </p:nvPr>
        </p:nvSpPr>
        <p:spPr>
          <a:xfrm>
            <a:off x="1348154" y="808056"/>
            <a:ext cx="3284397" cy="1077229"/>
          </a:xfrm>
        </p:spPr>
        <p:txBody>
          <a:bodyPr vert="horz" lIns="91440" tIns="45720" rIns="91440" bIns="45720" rtlCol="0" anchor="t">
            <a:normAutofit/>
          </a:bodyPr>
          <a:lstStyle/>
          <a:p>
            <a:pPr algn="l"/>
            <a:r>
              <a:rPr lang="en-US" sz="2200" dirty="0"/>
              <a:t>Summary Statistics: Data Distribution</a:t>
            </a:r>
          </a:p>
        </p:txBody>
      </p:sp>
      <p:sp>
        <p:nvSpPr>
          <p:cNvPr id="6" name="TextBox 5">
            <a:extLst>
              <a:ext uri="{FF2B5EF4-FFF2-40B4-BE49-F238E27FC236}">
                <a16:creationId xmlns:a16="http://schemas.microsoft.com/office/drawing/2014/main" id="{6CDA1C1B-6B11-194D-9848-AF369B2A0DBC}"/>
              </a:ext>
            </a:extLst>
          </p:cNvPr>
          <p:cNvSpPr txBox="1"/>
          <p:nvPr/>
        </p:nvSpPr>
        <p:spPr>
          <a:xfrm>
            <a:off x="4787646" y="2653000"/>
            <a:ext cx="776328" cy="478877"/>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pPr>
            <a:r>
              <a:rPr lang="en-US" sz="1600" dirty="0"/>
              <a:t>mau</a:t>
            </a:r>
          </a:p>
        </p:txBody>
      </p:sp>
      <p:sp>
        <p:nvSpPr>
          <p:cNvPr id="85" name="Rectangle 84">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F40B7AEF-3EB7-7146-A077-5A133D5E2A9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757967" y="452742"/>
            <a:ext cx="5305220" cy="2679135"/>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E8FD238-F967-A94B-8EA7-FF2254BFC0EF}"/>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757967" y="3764055"/>
            <a:ext cx="5305219" cy="2586293"/>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DB7A5F-DF3F-804D-A30C-AE40F1766AAD}"/>
              </a:ext>
            </a:extLst>
          </p:cNvPr>
          <p:cNvSpPr txBox="1"/>
          <p:nvPr/>
        </p:nvSpPr>
        <p:spPr>
          <a:xfrm>
            <a:off x="4787646" y="6200933"/>
            <a:ext cx="1498600" cy="369332"/>
          </a:xfrm>
          <a:prstGeom prst="rect">
            <a:avLst/>
          </a:prstGeom>
          <a:noFill/>
        </p:spPr>
        <p:txBody>
          <a:bodyPr wrap="square" rtlCol="0">
            <a:spAutoFit/>
          </a:bodyPr>
          <a:lstStyle/>
          <a:p>
            <a:pPr>
              <a:spcAft>
                <a:spcPts val="600"/>
              </a:spcAft>
            </a:pPr>
            <a:r>
              <a:rPr lang="en-US" dirty="0"/>
              <a:t>dau</a:t>
            </a:r>
          </a:p>
        </p:txBody>
      </p:sp>
    </p:spTree>
    <p:extLst>
      <p:ext uri="{BB962C8B-B14F-4D97-AF65-F5344CB8AC3E}">
        <p14:creationId xmlns:p14="http://schemas.microsoft.com/office/powerpoint/2010/main" val="2231998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C5F3-3AFA-6949-A899-3806C6DF2E45}"/>
              </a:ext>
            </a:extLst>
          </p:cNvPr>
          <p:cNvSpPr>
            <a:spLocks noGrp="1"/>
          </p:cNvSpPr>
          <p:nvPr>
            <p:ph type="title"/>
          </p:nvPr>
        </p:nvSpPr>
        <p:spPr/>
        <p:txBody>
          <a:bodyPr/>
          <a:lstStyle/>
          <a:p>
            <a:pPr algn="l"/>
            <a:r>
              <a:rPr lang="en-US" dirty="0"/>
              <a:t>Summary Statistics: String Variables</a:t>
            </a:r>
          </a:p>
        </p:txBody>
      </p:sp>
      <p:sp>
        <p:nvSpPr>
          <p:cNvPr id="3" name="TextBox 2">
            <a:extLst>
              <a:ext uri="{FF2B5EF4-FFF2-40B4-BE49-F238E27FC236}">
                <a16:creationId xmlns:a16="http://schemas.microsoft.com/office/drawing/2014/main" id="{FE6AF019-F7A6-B744-BCC1-2E5C83238B28}"/>
              </a:ext>
            </a:extLst>
          </p:cNvPr>
          <p:cNvSpPr txBox="1"/>
          <p:nvPr/>
        </p:nvSpPr>
        <p:spPr>
          <a:xfrm>
            <a:off x="1948734" y="6150048"/>
            <a:ext cx="7725508"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Missing values indicated with ‘-’ are on the higher side for variables like genre and mood compared to owner, country which do not have any missing values.</a:t>
            </a:r>
          </a:p>
        </p:txBody>
      </p:sp>
      <p:pic>
        <p:nvPicPr>
          <p:cNvPr id="3074" name="Picture 2">
            <a:extLst>
              <a:ext uri="{FF2B5EF4-FFF2-40B4-BE49-F238E27FC236}">
                <a16:creationId xmlns:a16="http://schemas.microsoft.com/office/drawing/2014/main" id="{C4AB35BD-C086-0148-98DC-8C35FE18E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810" y="1637412"/>
            <a:ext cx="7091381" cy="3964894"/>
          </a:xfrm>
          <a:prstGeom prst="rect">
            <a:avLst/>
          </a:prstGeom>
          <a:noFill/>
          <a:extLst>
            <a:ext uri="{909E8E84-426E-40DD-AFC4-6F175D3DCCD1}">
              <a14:hiddenFill xmlns:a14="http://schemas.microsoft.com/office/drawing/2010/main">
                <a:solidFill>
                  <a:srgbClr val="FFFFFF"/>
                </a:solidFill>
              </a14:hiddenFill>
            </a:ext>
          </a:extLst>
        </p:spPr>
      </p:pic>
      <p:sp>
        <p:nvSpPr>
          <p:cNvPr id="14" name="Up Arrow 13">
            <a:extLst>
              <a:ext uri="{FF2B5EF4-FFF2-40B4-BE49-F238E27FC236}">
                <a16:creationId xmlns:a16="http://schemas.microsoft.com/office/drawing/2014/main" id="{BA39A60B-7299-A74A-9655-2F839ECF3AFB}"/>
              </a:ext>
            </a:extLst>
          </p:cNvPr>
          <p:cNvSpPr/>
          <p:nvPr/>
        </p:nvSpPr>
        <p:spPr>
          <a:xfrm>
            <a:off x="6442102" y="5391812"/>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F31BC815-095B-034B-86DC-CB0741136BC3}"/>
              </a:ext>
            </a:extLst>
          </p:cNvPr>
          <p:cNvSpPr/>
          <p:nvPr/>
        </p:nvSpPr>
        <p:spPr>
          <a:xfrm>
            <a:off x="7679452" y="5391811"/>
            <a:ext cx="297742" cy="42098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516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DB10-D999-7343-A7BA-B1C39AA47C45}"/>
              </a:ext>
            </a:extLst>
          </p:cNvPr>
          <p:cNvSpPr>
            <a:spLocks noGrp="1"/>
          </p:cNvSpPr>
          <p:nvPr>
            <p:ph type="title"/>
          </p:nvPr>
        </p:nvSpPr>
        <p:spPr>
          <a:xfrm>
            <a:off x="2611809" y="808057"/>
            <a:ext cx="7253692" cy="569894"/>
          </a:xfrm>
        </p:spPr>
        <p:txBody>
          <a:bodyPr>
            <a:normAutofit/>
          </a:bodyPr>
          <a:lstStyle/>
          <a:p>
            <a:pPr algn="l"/>
            <a:r>
              <a:rPr lang="en-US" sz="2800" dirty="0"/>
              <a:t>Summary Statistics: Frequency Charts</a:t>
            </a:r>
          </a:p>
        </p:txBody>
      </p:sp>
      <p:pic>
        <p:nvPicPr>
          <p:cNvPr id="5" name="Content Placeholder 4" descr="Table&#10;&#10;Description automatically generated">
            <a:extLst>
              <a:ext uri="{FF2B5EF4-FFF2-40B4-BE49-F238E27FC236}">
                <a16:creationId xmlns:a16="http://schemas.microsoft.com/office/drawing/2014/main" id="{6D809BC6-DC83-7D4F-A712-82C7FE229222}"/>
              </a:ext>
            </a:extLst>
          </p:cNvPr>
          <p:cNvPicPr>
            <a:picLocks noGrp="1" noChangeAspect="1"/>
          </p:cNvPicPr>
          <p:nvPr>
            <p:ph idx="1"/>
          </p:nvPr>
        </p:nvPicPr>
        <p:blipFill>
          <a:blip r:embed="rId3"/>
          <a:stretch>
            <a:fillRect/>
          </a:stretch>
        </p:blipFill>
        <p:spPr>
          <a:xfrm>
            <a:off x="4978715" y="4278222"/>
            <a:ext cx="6177345" cy="2434155"/>
          </a:xfrm>
        </p:spPr>
      </p:pic>
      <p:pic>
        <p:nvPicPr>
          <p:cNvPr id="7" name="Picture 6" descr="Table&#10;&#10;Description automatically generated">
            <a:extLst>
              <a:ext uri="{FF2B5EF4-FFF2-40B4-BE49-F238E27FC236}">
                <a16:creationId xmlns:a16="http://schemas.microsoft.com/office/drawing/2014/main" id="{4055BD84-B94D-2441-81E2-8DA1F8AC793D}"/>
              </a:ext>
            </a:extLst>
          </p:cNvPr>
          <p:cNvPicPr>
            <a:picLocks noChangeAspect="1"/>
          </p:cNvPicPr>
          <p:nvPr/>
        </p:nvPicPr>
        <p:blipFill>
          <a:blip r:embed="rId4"/>
          <a:stretch>
            <a:fillRect/>
          </a:stretch>
        </p:blipFill>
        <p:spPr>
          <a:xfrm>
            <a:off x="1147557" y="1548605"/>
            <a:ext cx="6032471" cy="2434155"/>
          </a:xfrm>
          <a:prstGeom prst="rect">
            <a:avLst/>
          </a:prstGeom>
        </p:spPr>
      </p:pic>
      <p:sp>
        <p:nvSpPr>
          <p:cNvPr id="8" name="TextBox 7">
            <a:extLst>
              <a:ext uri="{FF2B5EF4-FFF2-40B4-BE49-F238E27FC236}">
                <a16:creationId xmlns:a16="http://schemas.microsoft.com/office/drawing/2014/main" id="{0FCEBE3D-9A6A-4D4F-9AE6-D0F3878A2A9F}"/>
              </a:ext>
            </a:extLst>
          </p:cNvPr>
          <p:cNvSpPr txBox="1"/>
          <p:nvPr/>
        </p:nvSpPr>
        <p:spPr>
          <a:xfrm>
            <a:off x="7103533" y="1673413"/>
            <a:ext cx="1447800" cy="369332"/>
          </a:xfrm>
          <a:prstGeom prst="rect">
            <a:avLst/>
          </a:prstGeom>
          <a:noFill/>
        </p:spPr>
        <p:txBody>
          <a:bodyPr wrap="square" rtlCol="0">
            <a:spAutoFit/>
          </a:bodyPr>
          <a:lstStyle/>
          <a:p>
            <a:r>
              <a:rPr lang="en-US" dirty="0"/>
              <a:t>Genre</a:t>
            </a:r>
          </a:p>
        </p:txBody>
      </p:sp>
      <p:sp>
        <p:nvSpPr>
          <p:cNvPr id="10" name="TextBox 9">
            <a:extLst>
              <a:ext uri="{FF2B5EF4-FFF2-40B4-BE49-F238E27FC236}">
                <a16:creationId xmlns:a16="http://schemas.microsoft.com/office/drawing/2014/main" id="{438F1BB1-7FE7-7441-B740-66E98C1C44D3}"/>
              </a:ext>
            </a:extLst>
          </p:cNvPr>
          <p:cNvSpPr txBox="1"/>
          <p:nvPr/>
        </p:nvSpPr>
        <p:spPr>
          <a:xfrm>
            <a:off x="4163792" y="6343045"/>
            <a:ext cx="1109133" cy="369332"/>
          </a:xfrm>
          <a:prstGeom prst="rect">
            <a:avLst/>
          </a:prstGeom>
          <a:noFill/>
        </p:spPr>
        <p:txBody>
          <a:bodyPr wrap="square" rtlCol="0">
            <a:spAutoFit/>
          </a:bodyPr>
          <a:lstStyle/>
          <a:p>
            <a:r>
              <a:rPr lang="en-US" dirty="0"/>
              <a:t>Mood</a:t>
            </a:r>
          </a:p>
        </p:txBody>
      </p:sp>
    </p:spTree>
    <p:extLst>
      <p:ext uri="{BB962C8B-B14F-4D97-AF65-F5344CB8AC3E}">
        <p14:creationId xmlns:p14="http://schemas.microsoft.com/office/powerpoint/2010/main" val="2045502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9B81-3731-F140-9CDF-6DC7B7EC9129}"/>
              </a:ext>
            </a:extLst>
          </p:cNvPr>
          <p:cNvSpPr>
            <a:spLocks noGrp="1"/>
          </p:cNvSpPr>
          <p:nvPr>
            <p:ph type="title"/>
          </p:nvPr>
        </p:nvSpPr>
        <p:spPr/>
        <p:txBody>
          <a:bodyPr/>
          <a:lstStyle/>
          <a:p>
            <a:pPr algn="l"/>
            <a:r>
              <a:rPr lang="en-US" dirty="0"/>
              <a:t>Observations From The Data</a:t>
            </a:r>
          </a:p>
        </p:txBody>
      </p:sp>
      <p:sp>
        <p:nvSpPr>
          <p:cNvPr id="3" name="Content Placeholder 2">
            <a:extLst>
              <a:ext uri="{FF2B5EF4-FFF2-40B4-BE49-F238E27FC236}">
                <a16:creationId xmlns:a16="http://schemas.microsoft.com/office/drawing/2014/main" id="{96C6D168-B167-3644-AB2C-DDC012405D69}"/>
              </a:ext>
            </a:extLst>
          </p:cNvPr>
          <p:cNvSpPr>
            <a:spLocks noGrp="1"/>
          </p:cNvSpPr>
          <p:nvPr>
            <p:ph idx="1"/>
          </p:nvPr>
        </p:nvSpPr>
        <p:spPr/>
        <p:txBody>
          <a:bodyPr>
            <a:normAutofit/>
          </a:bodyPr>
          <a:lstStyle/>
          <a:p>
            <a:r>
              <a:rPr lang="en-US" sz="1400" dirty="0"/>
              <a:t>Number of variables: 25, string variables: 10, numeric variables: 15</a:t>
            </a:r>
          </a:p>
          <a:p>
            <a:r>
              <a:rPr lang="en-US" sz="1400" dirty="0"/>
              <a:t>Data is skewed to the right</a:t>
            </a:r>
          </a:p>
          <a:p>
            <a:r>
              <a:rPr lang="en-US" sz="1400" dirty="0"/>
              <a:t>No duplicates in the dataset</a:t>
            </a:r>
          </a:p>
          <a:p>
            <a:r>
              <a:rPr lang="en-US" sz="1400" dirty="0"/>
              <a:t>Variables like streams, sream30s, dau, skippers, n_local_tracks have 0 count &gt; 50% of the total count</a:t>
            </a:r>
          </a:p>
          <a:p>
            <a:r>
              <a:rPr lang="en-US" sz="1400" dirty="0"/>
              <a:t>Variable owner_country has 1 unique value</a:t>
            </a:r>
          </a:p>
          <a:p>
            <a:r>
              <a:rPr lang="en-US" sz="1400" dirty="0"/>
              <a:t>String variables have &lt; 10% missing values</a:t>
            </a:r>
          </a:p>
          <a:p>
            <a:r>
              <a:rPr lang="en-US" sz="1400" dirty="0"/>
              <a:t>Datatypes are optimized, we can convert genre and moods to categories as there are approximately 27 unique values out of 403366 values in the data set</a:t>
            </a:r>
          </a:p>
          <a:p>
            <a:pPr>
              <a:lnSpc>
                <a:spcPct val="100000"/>
              </a:lnSpc>
            </a:pPr>
            <a:endParaRPr lang="en-US" dirty="0"/>
          </a:p>
        </p:txBody>
      </p:sp>
    </p:spTree>
    <p:extLst>
      <p:ext uri="{BB962C8B-B14F-4D97-AF65-F5344CB8AC3E}">
        <p14:creationId xmlns:p14="http://schemas.microsoft.com/office/powerpoint/2010/main" val="6266486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8336</TotalTime>
  <Words>3205</Words>
  <Application>Microsoft Macintosh PowerPoint</Application>
  <PresentationFormat>Widescreen</PresentationFormat>
  <Paragraphs>248</Paragraphs>
  <Slides>41</Slides>
  <Notes>24</Notes>
  <HiddenSlides>16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MS Shell Dlg 2</vt:lpstr>
      <vt:lpstr>Wingdings</vt:lpstr>
      <vt:lpstr>Wingdings 3</vt:lpstr>
      <vt:lpstr>Madison</vt:lpstr>
      <vt:lpstr>What Makes A Playlist Successful?</vt:lpstr>
      <vt:lpstr>Agenda</vt:lpstr>
      <vt:lpstr>Problem Statement: What Makes A Playlist Successful?</vt:lpstr>
      <vt:lpstr>Summary Statistics </vt:lpstr>
      <vt:lpstr>Summary Statistics: Numeric Variables</vt:lpstr>
      <vt:lpstr>Summary Statistics: Data Distribution</vt:lpstr>
      <vt:lpstr>Summary Statistics: String Variables</vt:lpstr>
      <vt:lpstr>Summary Statistics: Frequency Charts</vt:lpstr>
      <vt:lpstr>Observations From The Data</vt:lpstr>
      <vt:lpstr>Defining Success</vt:lpstr>
      <vt:lpstr>Defining Success And Metrics To Measure Success</vt:lpstr>
      <vt:lpstr>Classifying Playlists As Successful And Unsuccessful</vt:lpstr>
      <vt:lpstr>Genres For Successful And Unsuccessful Playlists</vt:lpstr>
      <vt:lpstr>Moods For Successful And Unsuccessful Playlists </vt:lpstr>
      <vt:lpstr>Number Of Tracks, Artists And Albums For Successful And Unsuccessful Playlists </vt:lpstr>
      <vt:lpstr>Summary</vt:lpstr>
      <vt:lpstr>Schema Design</vt:lpstr>
      <vt:lpstr>Considerations and Assumptions:</vt:lpstr>
      <vt:lpstr>Schema Design</vt:lpstr>
      <vt:lpstr>Scaling Up</vt:lpstr>
      <vt:lpstr>If this data was scaled up 1000x, across multiple tables, how would you have differently designed your solution and why? What about if the data was scaled up 1000000x? </vt:lpstr>
      <vt:lpstr>PowerPoint Presentation</vt:lpstr>
      <vt:lpstr>Automation</vt:lpstr>
      <vt:lpstr>If you were asked to produce a version of your work which ran in an automated way, how would you do so? </vt:lpstr>
      <vt:lpstr>PowerPoint Presentation</vt:lpstr>
      <vt:lpstr>PowerPoint Presentation</vt:lpstr>
      <vt:lpstr>Summary Statistics: Numeric Variables  </vt:lpstr>
      <vt:lpstr>Summary Statistics: String Variables </vt:lpstr>
      <vt:lpstr>Summary Statistics: Correlation Matrix </vt:lpstr>
      <vt:lpstr>Measuring success metrics with numeric variables </vt:lpstr>
      <vt:lpstr>Measuring success metrics with numeric variables </vt:lpstr>
      <vt:lpstr>Genres For Successful And Unsuccessful Playlists </vt:lpstr>
      <vt:lpstr>Genres For Successful And Unsuccessful Playlists </vt:lpstr>
      <vt:lpstr>Moods For Successful And Unsuccessful Playlists </vt:lpstr>
      <vt:lpstr>Moods For Successful And Unsuccessful Playlists</vt:lpstr>
      <vt:lpstr>Playlist Tokens For Successful And Unsuccessful Playlists</vt:lpstr>
      <vt:lpstr>Playlist Owners For Successful And Unsuccessful Playlists</vt:lpstr>
      <vt:lpstr>Schema Design: Nested Data Structures</vt:lpstr>
      <vt:lpstr>Integrate lyrics data, which currently exists as 1 text file per track. How would you structure this dataset to allow data scientists to, in turn, flexibly perform analysis on how lyrics affect playlist performance? </vt:lpstr>
      <vt:lpstr>Data Profile Report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playlist successful ?</dc:title>
  <dc:creator>aganya venkat</dc:creator>
  <cp:lastModifiedBy>aganya venkat</cp:lastModifiedBy>
  <cp:revision>216</cp:revision>
  <dcterms:created xsi:type="dcterms:W3CDTF">2021-03-17T01:05:58Z</dcterms:created>
  <dcterms:modified xsi:type="dcterms:W3CDTF">2021-03-26T12:16:16Z</dcterms:modified>
</cp:coreProperties>
</file>